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Lst>
  <p:sldSz cy="9601200" cx="7315200"/>
  <p:notesSz cx="6858000" cy="9144000"/>
  <p:embeddedFontLst>
    <p:embeddedFont>
      <p:font typeface="Halant"/>
      <p:regular r:id="rId21"/>
      <p:bold r:id="rId22"/>
    </p:embeddedFont>
    <p:embeddedFont>
      <p:font typeface="Inter SemiBold"/>
      <p:regular r:id="rId23"/>
      <p:bold r:id="rId24"/>
      <p:italic r:id="rId25"/>
      <p:boldItalic r:id="rId26"/>
    </p:embeddedFont>
    <p:embeddedFont>
      <p:font typeface="Inter"/>
      <p:regular r:id="rId27"/>
      <p:bold r:id="rId28"/>
      <p:italic r:id="rId29"/>
      <p:boldItalic r:id="rId30"/>
    </p:embeddedFont>
    <p:embeddedFont>
      <p:font typeface="Plus Jakarta Sans"/>
      <p:regular r:id="rId31"/>
      <p:bold r:id="rId32"/>
      <p:italic r:id="rId33"/>
      <p:boldItalic r:id="rId34"/>
    </p:embeddedFont>
    <p:embeddedFont>
      <p:font typeface="Plus Jakarta Sans Medium"/>
      <p:regular r:id="rId35"/>
      <p:bold r:id="rId36"/>
      <p:italic r:id="rId37"/>
      <p:boldItalic r:id="rId3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A293ED9-D451-42E8-9591-4BE6A77E1704}">
  <a:tblStyle styleId="{AA293ED9-D451-42E8-9591-4BE6A77E1704}"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78BF58B1-DD89-423F-BD7D-F5D9EE002044}"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2.xml"/><Relationship Id="rId22" Type="http://schemas.openxmlformats.org/officeDocument/2006/relationships/font" Target="fonts/Halant-bold.fntdata"/><Relationship Id="rId21" Type="http://schemas.openxmlformats.org/officeDocument/2006/relationships/font" Target="fonts/Halant-regular.fntdata"/><Relationship Id="rId24" Type="http://schemas.openxmlformats.org/officeDocument/2006/relationships/font" Target="fonts/InterSemiBold-bold.fntdata"/><Relationship Id="rId23" Type="http://schemas.openxmlformats.org/officeDocument/2006/relationships/font" Target="fonts/InterSemiBold-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InterSemiBold-boldItalic.fntdata"/><Relationship Id="rId25" Type="http://schemas.openxmlformats.org/officeDocument/2006/relationships/font" Target="fonts/InterSemiBold-italic.fntdata"/><Relationship Id="rId28" Type="http://schemas.openxmlformats.org/officeDocument/2006/relationships/font" Target="fonts/Inter-bold.fntdata"/><Relationship Id="rId27" Type="http://schemas.openxmlformats.org/officeDocument/2006/relationships/font" Target="fonts/Inter-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Inter-italic.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PlusJakartaSans-regular.fntdata"/><Relationship Id="rId30" Type="http://schemas.openxmlformats.org/officeDocument/2006/relationships/font" Target="fonts/Inter-boldItalic.fntdata"/><Relationship Id="rId11" Type="http://schemas.openxmlformats.org/officeDocument/2006/relationships/slide" Target="slides/slide3.xml"/><Relationship Id="rId33" Type="http://schemas.openxmlformats.org/officeDocument/2006/relationships/font" Target="fonts/PlusJakartaSans-italic.fntdata"/><Relationship Id="rId10" Type="http://schemas.openxmlformats.org/officeDocument/2006/relationships/slide" Target="slides/slide2.xml"/><Relationship Id="rId32" Type="http://schemas.openxmlformats.org/officeDocument/2006/relationships/font" Target="fonts/PlusJakartaSans-bold.fntdata"/><Relationship Id="rId13" Type="http://schemas.openxmlformats.org/officeDocument/2006/relationships/slide" Target="slides/slide5.xml"/><Relationship Id="rId35" Type="http://schemas.openxmlformats.org/officeDocument/2006/relationships/font" Target="fonts/PlusJakartaSansMedium-regular.fntdata"/><Relationship Id="rId12" Type="http://schemas.openxmlformats.org/officeDocument/2006/relationships/slide" Target="slides/slide4.xml"/><Relationship Id="rId34" Type="http://schemas.openxmlformats.org/officeDocument/2006/relationships/font" Target="fonts/PlusJakartaSans-boldItalic.fntdata"/><Relationship Id="rId15" Type="http://schemas.openxmlformats.org/officeDocument/2006/relationships/slide" Target="slides/slide7.xml"/><Relationship Id="rId37" Type="http://schemas.openxmlformats.org/officeDocument/2006/relationships/font" Target="fonts/PlusJakartaSansMedium-italic.fntdata"/><Relationship Id="rId14" Type="http://schemas.openxmlformats.org/officeDocument/2006/relationships/slide" Target="slides/slide6.xml"/><Relationship Id="rId36" Type="http://schemas.openxmlformats.org/officeDocument/2006/relationships/font" Target="fonts/PlusJakartaSansMedium-bold.fntdata"/><Relationship Id="rId17" Type="http://schemas.openxmlformats.org/officeDocument/2006/relationships/slide" Target="slides/slide9.xml"/><Relationship Id="rId16" Type="http://schemas.openxmlformats.org/officeDocument/2006/relationships/slide" Target="slides/slide8.xml"/><Relationship Id="rId38" Type="http://schemas.openxmlformats.org/officeDocument/2006/relationships/font" Target="fonts/PlusJakartaSansMedium-boldItalic.fntdata"/><Relationship Id="rId19" Type="http://schemas.openxmlformats.org/officeDocument/2006/relationships/slide" Target="slides/slide11.xml"/><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153c85f9bb_0_107: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153c85f9bb_0_1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g315fe00b4dc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66" name="Google Shape;266;g315fe00b4d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g2d5bea02c06_0_121: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74" name="Google Shape;274;g2d5bea02c06_0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g317e484d0f0_0_188: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87" name="Google Shape;287;g317e484d0f0_0_1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2ecf8b2450f_0_1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2ecf8b2450f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317e484d0f0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317e484d0f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g3153c85f9bb_0_21: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72" name="Google Shape;172;g3153c85f9bb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g2d5bea02c06_0_57: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80" name="Google Shape;180;g2d5bea02c06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317e484d0f0_0_117: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317e484d0f0_0_1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g3153c85f9bb_0_163: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16" name="Google Shape;216;g3153c85f9bb_0_1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g317e484d0f0_0_9: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28" name="Google Shape;228;g317e484d0f0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g317e484d0f0_0_28: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47" name="Google Shape;247;g317e484d0f0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64" name="Google Shape;64;p1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8" name="Google Shape;68;p17"/>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9" name="Google Shape;69;p1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76" name="Google Shape;76;p1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85" name="Google Shape;85;p2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92" name="Google Shape;92;p2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01" name="Google Shape;101;p26"/>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02" name="Google Shape;102;p2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05" name="Google Shape;105;p2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08" name="Google Shape;108;p28"/>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09" name="Google Shape;109;p2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2" name="Google Shape;112;p29"/>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13" name="Google Shape;113;p29"/>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14" name="Google Shape;114;p2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7" name="Google Shape;117;p3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120" name="Google Shape;120;p31"/>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21" name="Google Shape;121;p3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124" name="Google Shape;124;p3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128" name="Google Shape;128;p33"/>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29" name="Google Shape;129;p33"/>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30" name="Google Shape;130;p3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133" name="Google Shape;133;p3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136" name="Google Shape;136;p35"/>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137" name="Google Shape;137;p3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4.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53" name="Google Shape;53;p13"/>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97" name="Google Shape;97;p25"/>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98" name="Google Shape;98;p25"/>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0.jp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0.jp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0.jp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0.jp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pic>
        <p:nvPicPr>
          <p:cNvPr id="144" name="Google Shape;144;p37"/>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45" name="Google Shape;145;p37"/>
          <p:cNvSpPr txBox="1"/>
          <p:nvPr/>
        </p:nvSpPr>
        <p:spPr>
          <a:xfrm>
            <a:off x="688000" y="1725198"/>
            <a:ext cx="5939400" cy="1397700"/>
          </a:xfrm>
          <a:prstGeom prst="rect">
            <a:avLst/>
          </a:prstGeom>
          <a:noFill/>
          <a:ln cap="flat" cmpd="sng" w="9525">
            <a:solidFill>
              <a:srgbClr val="B7B7B7"/>
            </a:solidFill>
            <a:prstDash val="solid"/>
            <a:round/>
            <a:headEnd len="sm" w="sm" type="none"/>
            <a:tailEnd len="sm" w="sm" type="none"/>
          </a:ln>
        </p:spPr>
        <p:txBody>
          <a:bodyPr anchorCtr="0" anchor="ctr" bIns="109750" lIns="109750" spcFirstLastPara="1" rIns="109750" wrap="square" tIns="109750">
            <a:noAutofit/>
          </a:bodyPr>
          <a:lstStyle/>
          <a:p>
            <a:pPr indent="0" lvl="0" marL="0" rtl="0" algn="ctr">
              <a:spcBef>
                <a:spcPts val="0"/>
              </a:spcBef>
              <a:spcAft>
                <a:spcPts val="0"/>
              </a:spcAft>
              <a:buClr>
                <a:schemeClr val="dk1"/>
              </a:buClr>
              <a:buSzPts val="1000"/>
              <a:buFont typeface="Arial"/>
              <a:buNone/>
            </a:pPr>
            <a:r>
              <a:rPr b="1" lang="en" sz="1700">
                <a:solidFill>
                  <a:schemeClr val="dk1"/>
                </a:solidFill>
                <a:latin typeface="Halant"/>
                <a:ea typeface="Halant"/>
                <a:cs typeface="Halant"/>
                <a:sym typeface="Halant"/>
              </a:rPr>
              <a:t>Supporting Question</a:t>
            </a:r>
            <a:endParaRPr b="1"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Inter"/>
                <a:ea typeface="Inter"/>
                <a:cs typeface="Inter"/>
                <a:sym typeface="Inter"/>
              </a:rPr>
              <a:t>What factors enabled Spain’s success in establishing colonies in the Americas?</a:t>
            </a:r>
            <a:endParaRPr b="1" sz="1600">
              <a:solidFill>
                <a:schemeClr val="dk1"/>
              </a:solidFill>
              <a:latin typeface="Inter"/>
              <a:ea typeface="Inter"/>
              <a:cs typeface="Inter"/>
              <a:sym typeface="Inter"/>
            </a:endParaRPr>
          </a:p>
        </p:txBody>
      </p:sp>
      <p:sp>
        <p:nvSpPr>
          <p:cNvPr id="146" name="Google Shape;146;p37"/>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1600">
                <a:latin typeface="Halant"/>
                <a:ea typeface="Halant"/>
                <a:cs typeface="Halant"/>
                <a:sym typeface="Halant"/>
              </a:rPr>
              <a:t>Spanish Colonization</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2400">
                <a:latin typeface="Plus Jakarta Sans Medium"/>
                <a:ea typeface="Plus Jakarta Sans Medium"/>
                <a:cs typeface="Plus Jakarta Sans Medium"/>
                <a:sym typeface="Plus Jakarta Sans Medium"/>
              </a:rPr>
              <a:t>DOK Question Generation</a:t>
            </a:r>
            <a:endParaRPr sz="1400">
              <a:solidFill>
                <a:srgbClr val="000000"/>
              </a:solidFill>
              <a:latin typeface="Plus Jakarta Sans Medium"/>
              <a:ea typeface="Plus Jakarta Sans Medium"/>
              <a:cs typeface="Plus Jakarta Sans Medium"/>
              <a:sym typeface="Plus Jakarta Sans Medium"/>
            </a:endParaRPr>
          </a:p>
        </p:txBody>
      </p:sp>
      <p:pic>
        <p:nvPicPr>
          <p:cNvPr id="147" name="Google Shape;147;p37"/>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48" name="Google Shape;148;p3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49" name="Google Shape;149;p3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50" name="Google Shape;150;p37"/>
          <p:cNvSpPr txBox="1"/>
          <p:nvPr/>
        </p:nvSpPr>
        <p:spPr>
          <a:xfrm>
            <a:off x="476471" y="3209850"/>
            <a:ext cx="6458400" cy="5748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Create a list </a:t>
            </a:r>
            <a:r>
              <a:rPr lang="en" sz="1300">
                <a:solidFill>
                  <a:schemeClr val="dk1"/>
                </a:solidFill>
                <a:latin typeface="Halant"/>
                <a:ea typeface="Halant"/>
                <a:cs typeface="Halant"/>
                <a:sym typeface="Halant"/>
              </a:rPr>
              <a:t>of questions</a:t>
            </a:r>
            <a:r>
              <a:rPr lang="en" sz="1300">
                <a:solidFill>
                  <a:schemeClr val="dk1"/>
                </a:solidFill>
                <a:latin typeface="Halant"/>
                <a:ea typeface="Halant"/>
                <a:cs typeface="Halant"/>
                <a:sym typeface="Halant"/>
              </a:rPr>
              <a:t> for each Depth of Knowledge (DOK) level </a:t>
            </a:r>
            <a:r>
              <a:rPr lang="en" sz="1300">
                <a:solidFill>
                  <a:schemeClr val="dk1"/>
                </a:solidFill>
                <a:latin typeface="Halant"/>
                <a:ea typeface="Halant"/>
                <a:cs typeface="Halant"/>
                <a:sym typeface="Halant"/>
              </a:rPr>
              <a:t>about the supporting question or Spanish Conquest.</a:t>
            </a:r>
            <a:endParaRPr sz="1300">
              <a:solidFill>
                <a:schemeClr val="dk1"/>
              </a:solidFill>
              <a:latin typeface="Halant"/>
              <a:ea typeface="Halant"/>
              <a:cs typeface="Halant"/>
              <a:sym typeface="Halant"/>
            </a:endParaRPr>
          </a:p>
        </p:txBody>
      </p:sp>
      <p:graphicFrame>
        <p:nvGraphicFramePr>
          <p:cNvPr id="151" name="Google Shape;151;p37"/>
          <p:cNvGraphicFramePr/>
          <p:nvPr/>
        </p:nvGraphicFramePr>
        <p:xfrm>
          <a:off x="476471" y="3882948"/>
          <a:ext cx="3000000" cy="3000000"/>
        </p:xfrm>
        <a:graphic>
          <a:graphicData uri="http://schemas.openxmlformats.org/drawingml/2006/table">
            <a:tbl>
              <a:tblPr>
                <a:noFill/>
                <a:tableStyleId>{AA293ED9-D451-42E8-9591-4BE6A77E1704}</a:tableStyleId>
              </a:tblPr>
              <a:tblGrid>
                <a:gridCol w="3179650"/>
                <a:gridCol w="3179650"/>
              </a:tblGrid>
              <a:tr h="1671375">
                <a:tc>
                  <a:txBody>
                    <a:bodyPr/>
                    <a:lstStyle/>
                    <a:p>
                      <a:pPr indent="0" lvl="0" marL="0" rtl="0" algn="ctr">
                        <a:spcBef>
                          <a:spcPts val="0"/>
                        </a:spcBef>
                        <a:spcAft>
                          <a:spcPts val="0"/>
                        </a:spcAft>
                        <a:buNone/>
                      </a:pPr>
                      <a:r>
                        <a:rPr lang="en" sz="1300">
                          <a:latin typeface="Inter"/>
                          <a:ea typeface="Inter"/>
                          <a:cs typeface="Inter"/>
                          <a:sym typeface="Inter"/>
                        </a:rPr>
                        <a:t>DOK 1</a:t>
                      </a:r>
                      <a:endParaRPr sz="1300">
                        <a:latin typeface="Inter"/>
                        <a:ea typeface="Inter"/>
                        <a:cs typeface="Inter"/>
                        <a:sym typeface="Inter"/>
                      </a:endParaRPr>
                    </a:p>
                    <a:p>
                      <a:pPr indent="0" lvl="0" marL="0" rtl="0" algn="ctr">
                        <a:spcBef>
                          <a:spcPts val="0"/>
                        </a:spcBef>
                        <a:spcAft>
                          <a:spcPts val="0"/>
                        </a:spcAft>
                        <a:buNone/>
                      </a:pPr>
                      <a:r>
                        <a:rPr lang="en" sz="1100">
                          <a:latin typeface="Inter"/>
                          <a:ea typeface="Inter"/>
                          <a:cs typeface="Inter"/>
                          <a:sym typeface="Inter"/>
                        </a:rPr>
                        <a:t>Questions often begin with “who, what, where, when”</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rPr lang="en" sz="1300">
                          <a:latin typeface="Inter"/>
                          <a:ea typeface="Inter"/>
                          <a:cs typeface="Inter"/>
                          <a:sym typeface="Inter"/>
                        </a:rPr>
                        <a:t>DOK 2</a:t>
                      </a:r>
                      <a:endParaRPr sz="1300">
                        <a:latin typeface="Inter"/>
                        <a:ea typeface="Inter"/>
                        <a:cs typeface="Inter"/>
                        <a:sym typeface="Inter"/>
                      </a:endParaRPr>
                    </a:p>
                    <a:p>
                      <a:pPr indent="0" lvl="0" marL="0" rtl="0" algn="ctr">
                        <a:spcBef>
                          <a:spcPts val="0"/>
                        </a:spcBef>
                        <a:spcAft>
                          <a:spcPts val="0"/>
                        </a:spcAft>
                        <a:buNone/>
                      </a:pPr>
                      <a:r>
                        <a:rPr lang="en" sz="1100">
                          <a:latin typeface="Inter"/>
                          <a:ea typeface="Inter"/>
                          <a:cs typeface="Inter"/>
                          <a:sym typeface="Inter"/>
                        </a:rPr>
                        <a:t>Questions often begin with “why or how”</a:t>
                      </a:r>
                      <a:endParaRPr sz="1100">
                        <a:latin typeface="Inter"/>
                        <a:ea typeface="Inter"/>
                        <a:cs typeface="Inter"/>
                        <a:sym typeface="Inter"/>
                      </a:endParaRPr>
                    </a:p>
                  </a:txBody>
                  <a:tcPr marT="87275" marB="87275" marR="86050" marL="86050"/>
                </a:tc>
              </a:tr>
              <a:tr h="1835825">
                <a:tc>
                  <a:txBody>
                    <a:bodyPr/>
                    <a:lstStyle/>
                    <a:p>
                      <a:pPr indent="0" lvl="0" marL="0" rtl="0" algn="ctr">
                        <a:spcBef>
                          <a:spcPts val="0"/>
                        </a:spcBef>
                        <a:spcAft>
                          <a:spcPts val="0"/>
                        </a:spcAft>
                        <a:buNone/>
                      </a:pPr>
                      <a:r>
                        <a:rPr lang="en" sz="1300">
                          <a:latin typeface="Inter"/>
                          <a:ea typeface="Inter"/>
                          <a:cs typeface="Inter"/>
                          <a:sym typeface="Inter"/>
                        </a:rPr>
                        <a:t>DOK 3</a:t>
                      </a:r>
                      <a:endParaRPr sz="1300">
                        <a:latin typeface="Inter"/>
                        <a:ea typeface="Inter"/>
                        <a:cs typeface="Inter"/>
                        <a:sym typeface="Inter"/>
                      </a:endParaRPr>
                    </a:p>
                    <a:p>
                      <a:pPr indent="0" lvl="0" marL="0" rtl="0" algn="ctr">
                        <a:spcBef>
                          <a:spcPts val="0"/>
                        </a:spcBef>
                        <a:spcAft>
                          <a:spcPts val="0"/>
                        </a:spcAft>
                        <a:buNone/>
                      </a:pPr>
                      <a:r>
                        <a:rPr lang="en" sz="1100">
                          <a:latin typeface="Inter"/>
                          <a:ea typeface="Inter"/>
                          <a:cs typeface="Inter"/>
                          <a:sym typeface="Inter"/>
                        </a:rPr>
                        <a:t>Questions often begin with “should, could, would, do you think” followed by a specific historical event or person.</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rPr lang="en" sz="1300">
                          <a:latin typeface="Inter"/>
                          <a:ea typeface="Inter"/>
                          <a:cs typeface="Inter"/>
                          <a:sym typeface="Inter"/>
                        </a:rPr>
                        <a:t>DOK 4</a:t>
                      </a:r>
                      <a:endParaRPr sz="1300">
                        <a:latin typeface="Inter"/>
                        <a:ea typeface="Inter"/>
                        <a:cs typeface="Inter"/>
                        <a:sym typeface="Inter"/>
                      </a:endParaRPr>
                    </a:p>
                    <a:p>
                      <a:pPr indent="0" lvl="0" marL="0" rtl="0" algn="ctr">
                        <a:spcBef>
                          <a:spcPts val="0"/>
                        </a:spcBef>
                        <a:spcAft>
                          <a:spcPts val="0"/>
                        </a:spcAft>
                        <a:buNone/>
                      </a:pPr>
                      <a:r>
                        <a:rPr lang="en" sz="1100">
                          <a:latin typeface="Inter"/>
                          <a:ea typeface="Inter"/>
                          <a:cs typeface="Inter"/>
                          <a:sym typeface="Inter"/>
                        </a:rPr>
                        <a:t>Questions often begin with “should, could, would, do you think” followed by a big idea</a:t>
                      </a:r>
                      <a:endParaRPr sz="1100">
                        <a:latin typeface="Inter"/>
                        <a:ea typeface="Inter"/>
                        <a:cs typeface="Inter"/>
                        <a:sym typeface="Inter"/>
                      </a:endParaRPr>
                    </a:p>
                  </a:txBody>
                  <a:tcPr marT="87275" marB="87275" marR="86050" marL="86050"/>
                </a:tc>
              </a:tr>
            </a:tbl>
          </a:graphicData>
        </a:graphic>
      </p:graphicFrame>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67" name="Shape 267"/>
        <p:cNvGrpSpPr/>
        <p:nvPr/>
      </p:nvGrpSpPr>
      <p:grpSpPr>
        <a:xfrm>
          <a:off x="0" y="0"/>
          <a:ext cx="0" cy="0"/>
          <a:chOff x="0" y="0"/>
          <a:chExt cx="0" cy="0"/>
        </a:xfrm>
      </p:grpSpPr>
      <p:sp>
        <p:nvSpPr>
          <p:cNvPr id="268" name="Google Shape;268;p46"/>
          <p:cNvSpPr txBox="1"/>
          <p:nvPr/>
        </p:nvSpPr>
        <p:spPr>
          <a:xfrm>
            <a:off x="441450" y="90349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Causation</a:t>
            </a:r>
            <a:endParaRPr sz="1200">
              <a:latin typeface="Inter"/>
              <a:ea typeface="Inter"/>
              <a:cs typeface="Inter"/>
              <a:sym typeface="Inter"/>
            </a:endParaRPr>
          </a:p>
        </p:txBody>
      </p:sp>
      <p:sp>
        <p:nvSpPr>
          <p:cNvPr id="269" name="Google Shape;269;p46"/>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200">
                <a:solidFill>
                  <a:schemeClr val="dk1"/>
                </a:solidFill>
                <a:latin typeface="Plus Jakarta Sans Medium"/>
                <a:ea typeface="Plus Jakarta Sans Medium"/>
                <a:cs typeface="Plus Jakarta Sans Medium"/>
                <a:sym typeface="Plus Jakarta Sans Medium"/>
              </a:rPr>
              <a:t>Spanish Conquest: Cultural Differences (Exemplar)</a:t>
            </a:r>
            <a:endParaRPr sz="22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270" name="Google Shape;270;p46"/>
          <p:cNvPicPr preferRelativeResize="0"/>
          <p:nvPr/>
        </p:nvPicPr>
        <p:blipFill>
          <a:blip r:embed="rId3">
            <a:alphaModFix/>
          </a:blip>
          <a:stretch>
            <a:fillRect/>
          </a:stretch>
        </p:blipFill>
        <p:spPr>
          <a:xfrm>
            <a:off x="203550" y="144297"/>
            <a:ext cx="1008511" cy="418200"/>
          </a:xfrm>
          <a:prstGeom prst="rect">
            <a:avLst/>
          </a:prstGeom>
          <a:noFill/>
          <a:ln>
            <a:noFill/>
          </a:ln>
        </p:spPr>
      </p:pic>
      <p:graphicFrame>
        <p:nvGraphicFramePr>
          <p:cNvPr id="271" name="Google Shape;271;p46"/>
          <p:cNvGraphicFramePr/>
          <p:nvPr/>
        </p:nvGraphicFramePr>
        <p:xfrm>
          <a:off x="441450" y="1041988"/>
          <a:ext cx="3000000" cy="3000000"/>
        </p:xfrm>
        <a:graphic>
          <a:graphicData uri="http://schemas.openxmlformats.org/drawingml/2006/table">
            <a:tbl>
              <a:tblPr>
                <a:noFill/>
                <a:tableStyleId>{78BF58B1-DD89-423F-BD7D-F5D9EE002044}</a:tableStyleId>
              </a:tblPr>
              <a:tblGrid>
                <a:gridCol w="4584150"/>
                <a:gridCol w="1964775"/>
              </a:tblGrid>
              <a:tr h="286125">
                <a:tc gridSpan="2">
                  <a:txBody>
                    <a:bodyPr/>
                    <a:lstStyle/>
                    <a:p>
                      <a:pPr indent="0" lvl="0" marL="0" rtl="0" algn="l">
                        <a:spcBef>
                          <a:spcPts val="0"/>
                        </a:spcBef>
                        <a:spcAft>
                          <a:spcPts val="0"/>
                        </a:spcAft>
                        <a:buNone/>
                      </a:pPr>
                      <a:r>
                        <a:rPr lang="en" sz="1200">
                          <a:latin typeface="Halant"/>
                          <a:ea typeface="Halant"/>
                          <a:cs typeface="Halant"/>
                          <a:sym typeface="Halant"/>
                        </a:rPr>
                        <a:t>Source: Charles C. Mann, </a:t>
                      </a:r>
                      <a:r>
                        <a:rPr i="1" lang="en" sz="1200">
                          <a:latin typeface="Halant"/>
                          <a:ea typeface="Halant"/>
                          <a:cs typeface="Halant"/>
                          <a:sym typeface="Halant"/>
                        </a:rPr>
                        <a:t>1491: New Revelations of the Americas Before Columbus</a:t>
                      </a:r>
                      <a:r>
                        <a:rPr lang="en" sz="1200">
                          <a:latin typeface="Halant"/>
                          <a:ea typeface="Halant"/>
                          <a:cs typeface="Halant"/>
                          <a:sym typeface="Halant"/>
                        </a:rPr>
                        <a:t>, 2005.</a:t>
                      </a:r>
                      <a:endParaRPr sz="12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Charles C. Mann is an American journalist and author. His works on the Americas in the late 15th century have received significant acclaim and have made notable contributions to the historical record.</a:t>
                      </a:r>
                      <a:endParaRPr sz="1200">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34150">
                <a:tc>
                  <a:txBody>
                    <a:bodyPr/>
                    <a:lstStyle/>
                    <a:p>
                      <a:pPr indent="0" lvl="0" marL="0" rtl="0" algn="l">
                        <a:spcBef>
                          <a:spcPts val="0"/>
                        </a:spcBef>
                        <a:spcAft>
                          <a:spcPts val="0"/>
                        </a:spcAft>
                        <a:buClr>
                          <a:schemeClr val="dk1"/>
                        </a:buClr>
                        <a:buSzPts val="1100"/>
                        <a:buFont typeface="Arial"/>
                        <a:buNone/>
                      </a:pPr>
                      <a:r>
                        <a:rPr b="1" lang="en" sz="1200" u="sng">
                          <a:solidFill>
                            <a:schemeClr val="dk1"/>
                          </a:solidFill>
                          <a:latin typeface="Inter"/>
                          <a:ea typeface="Inter"/>
                          <a:cs typeface="Inter"/>
                          <a:sym typeface="Inter"/>
                        </a:rPr>
                        <a:t>Cortés and the Triple Alliance/Mexica</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Dazzled as he was Cortés was also aware that with a single command Motecuhzoma could order his army “to obliterate all memory of us.” The Spaniards counteracted this threat by inventing a pretext to seize the </a:t>
                      </a:r>
                      <a:r>
                        <a:rPr i="1" lang="en" sz="1200">
                          <a:solidFill>
                            <a:schemeClr val="dk1"/>
                          </a:solidFill>
                          <a:latin typeface="Inter"/>
                          <a:ea typeface="Inter"/>
                          <a:cs typeface="Inter"/>
                          <a:sym typeface="Inter"/>
                        </a:rPr>
                        <a:t>tlatoani</a:t>
                      </a:r>
                      <a:r>
                        <a:rPr lang="en" sz="1200">
                          <a:solidFill>
                            <a:schemeClr val="dk1"/>
                          </a:solidFill>
                          <a:latin typeface="Inter"/>
                          <a:ea typeface="Inter"/>
                          <a:cs typeface="Inter"/>
                          <a:sym typeface="Inter"/>
                        </a:rPr>
                        <a:t> in his own palace, making him first their captive and then their puppet.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both Europe and Mesoamerica kings ruled by the dispensation of the heavens… Not wanting to act in a way that could result in Motecuhzoma’s death, the Mexica took seven months to mount a counterattack. Fearing the worst, the debased </a:t>
                      </a:r>
                      <a:r>
                        <a:rPr i="1" lang="en" sz="1200">
                          <a:solidFill>
                            <a:schemeClr val="dk1"/>
                          </a:solidFill>
                          <a:latin typeface="Inter"/>
                          <a:ea typeface="Inter"/>
                          <a:cs typeface="Inter"/>
                          <a:sym typeface="Inter"/>
                        </a:rPr>
                        <a:t>tlatoani</a:t>
                      </a:r>
                      <a:r>
                        <a:rPr lang="en" sz="1200">
                          <a:solidFill>
                            <a:schemeClr val="dk1"/>
                          </a:solidFill>
                          <a:latin typeface="Inter"/>
                          <a:ea typeface="Inter"/>
                          <a:cs typeface="Inter"/>
                          <a:sym typeface="Inter"/>
                        </a:rPr>
                        <a:t> made a begging public appearance on behalf of the Spanish. He soon died, either murdered by the Spaniards (according to Mexica accounts) or slain by his own countrymen (as Spanish chronicles tell it). Soon after came the long-delayed assault. Under the leadership of a vigorous new </a:t>
                      </a:r>
                      <a:r>
                        <a:rPr i="1" lang="en" sz="1200">
                          <a:solidFill>
                            <a:schemeClr val="dk1"/>
                          </a:solidFill>
                          <a:latin typeface="Inter"/>
                          <a:ea typeface="Inter"/>
                          <a:cs typeface="Inter"/>
                          <a:sym typeface="Inter"/>
                        </a:rPr>
                        <a:t>tlatoani</a:t>
                      </a:r>
                      <a:r>
                        <a:rPr lang="en" sz="1200">
                          <a:solidFill>
                            <a:schemeClr val="dk1"/>
                          </a:solidFill>
                          <a:latin typeface="Inter"/>
                          <a:ea typeface="Inter"/>
                          <a:cs typeface="Inter"/>
                          <a:sym typeface="Inter"/>
                        </a:rPr>
                        <a:t>, Cuitlahuac, the Indians forced the invaders into narrow alleys where horses were of little advantage. Under a pitiless hail of spears, darts and arrows, Cortés and his men retreated down the long causeways that linked the island city to the mainland. In a single brutal night the Mexica utterly vanquished Cortés, killing three-quarters of his men. Although the Alliance destroyed the causeways in front of the Spaniards, the remnants of the invaders were able to cross the gaps because they were so choked with the dead that the men could walk on the bodies of their countrymen. Because the Mexica did not view the goal of warfare as wiping out enemies to the last man, they did not hunt down the last Spaniards. A costly mistake: Cortés was among the escapees.</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 How did cultural differences impact Spanish conquest of Mexico?</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The fear over the death of Motecuhzoma and the practice of capturing rather than annihilating enemies allowed the Spanish to regroup after a failed attack.</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 Provide a quote to demonstrate the role of cultural differences in the Spanish conquest.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“B</a:t>
                      </a:r>
                      <a:r>
                        <a:rPr b="1" lang="en" sz="1200">
                          <a:solidFill>
                            <a:srgbClr val="E95C3D"/>
                          </a:solidFill>
                          <a:latin typeface="Inter"/>
                          <a:ea typeface="Inter"/>
                          <a:cs typeface="Inter"/>
                          <a:sym typeface="Inter"/>
                        </a:rPr>
                        <a:t>ecause the Mexica did not view the goal of warfare as wiping out enemies to the last man, they did not hunt down the last Spaniards. A costly mistake…”</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3. How well does the evidence support the following argument: </a:t>
                      </a:r>
                      <a:r>
                        <a:rPr b="1" lang="en" sz="1200">
                          <a:solidFill>
                            <a:schemeClr val="dk1"/>
                          </a:solidFill>
                          <a:latin typeface="Inter"/>
                          <a:ea typeface="Inter"/>
                          <a:cs typeface="Inter"/>
                          <a:sym typeface="Inter"/>
                        </a:rPr>
                        <a:t>Cultural Differences were the most important factor in the successful Spanish conquest?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evidence does support the argument, but it doesn’t definitively prove it.</a:t>
                      </a:r>
                      <a:endParaRPr b="1" sz="1200">
                        <a:solidFill>
                          <a:schemeClr val="dk1"/>
                        </a:solidFill>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75" name="Shape 275"/>
        <p:cNvGrpSpPr/>
        <p:nvPr/>
      </p:nvGrpSpPr>
      <p:grpSpPr>
        <a:xfrm>
          <a:off x="0" y="0"/>
          <a:ext cx="0" cy="0"/>
          <a:chOff x="0" y="0"/>
          <a:chExt cx="0" cy="0"/>
        </a:xfrm>
      </p:grpSpPr>
      <p:pic>
        <p:nvPicPr>
          <p:cNvPr id="276" name="Google Shape;276;p47"/>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277" name="Google Shape;277;p47"/>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1600">
                <a:latin typeface="Halant"/>
                <a:ea typeface="Halant"/>
                <a:cs typeface="Halant"/>
                <a:sym typeface="Halant"/>
              </a:rPr>
              <a:t>Causation</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2400">
                <a:latin typeface="Plus Jakarta Sans Medium"/>
                <a:ea typeface="Plus Jakarta Sans Medium"/>
                <a:cs typeface="Plus Jakarta Sans Medium"/>
                <a:sym typeface="Plus Jakarta Sans Medium"/>
              </a:rPr>
              <a:t>Spanish Colonization: Group Worksheet (Exemplar)</a:t>
            </a:r>
            <a:endParaRPr sz="1400">
              <a:solidFill>
                <a:srgbClr val="000000"/>
              </a:solidFill>
              <a:latin typeface="Plus Jakarta Sans Medium"/>
              <a:ea typeface="Plus Jakarta Sans Medium"/>
              <a:cs typeface="Plus Jakarta Sans Medium"/>
              <a:sym typeface="Plus Jakarta Sans Medium"/>
            </a:endParaRPr>
          </a:p>
        </p:txBody>
      </p:sp>
      <p:pic>
        <p:nvPicPr>
          <p:cNvPr id="278" name="Google Shape;278;p47"/>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279" name="Google Shape;279;p4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280" name="Google Shape;280;p4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281" name="Google Shape;281;p47"/>
          <p:cNvSpPr txBox="1"/>
          <p:nvPr/>
        </p:nvSpPr>
        <p:spPr>
          <a:xfrm>
            <a:off x="1767625" y="1615888"/>
            <a:ext cx="5119200" cy="11550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None/>
            </a:pPr>
            <a:r>
              <a:rPr b="1" lang="en" sz="1200">
                <a:latin typeface="Halant"/>
                <a:ea typeface="Halant"/>
                <a:cs typeface="Halant"/>
                <a:sym typeface="Halant"/>
              </a:rPr>
              <a:t>Causation</a:t>
            </a:r>
            <a:endParaRPr b="1" sz="1200">
              <a:latin typeface="Halant"/>
              <a:ea typeface="Halant"/>
              <a:cs typeface="Halant"/>
              <a:sym typeface="Halant"/>
            </a:endParaRPr>
          </a:p>
          <a:p>
            <a:pPr indent="0" lvl="0" marL="0" rtl="0" algn="l">
              <a:spcBef>
                <a:spcPts val="0"/>
              </a:spcBef>
              <a:spcAft>
                <a:spcPts val="0"/>
              </a:spcAft>
              <a:buNone/>
            </a:pPr>
            <a:r>
              <a:t/>
            </a:r>
            <a:endParaRPr b="1" sz="9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000"/>
              <a:buFont typeface="Arial"/>
              <a:buNone/>
            </a:pPr>
            <a:r>
              <a:t/>
            </a:r>
            <a:endParaRPr sz="1000">
              <a:solidFill>
                <a:schemeClr val="dk1"/>
              </a:solidFill>
              <a:latin typeface="Inter"/>
              <a:ea typeface="Inter"/>
              <a:cs typeface="Inter"/>
              <a:sym typeface="Inter"/>
            </a:endParaRPr>
          </a:p>
        </p:txBody>
      </p:sp>
      <p:sp>
        <p:nvSpPr>
          <p:cNvPr id="282" name="Google Shape;282;p47"/>
          <p:cNvSpPr txBox="1"/>
          <p:nvPr/>
        </p:nvSpPr>
        <p:spPr>
          <a:xfrm>
            <a:off x="481812" y="2758353"/>
            <a:ext cx="6458400" cy="7287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As you move through the inside/outside circle, take notes about each of the factors that influenced successful Spanish conquest. Include details such as the events, significance, and impact.</a:t>
            </a:r>
            <a:endParaRPr sz="1300">
              <a:latin typeface="Halant"/>
              <a:ea typeface="Halant"/>
              <a:cs typeface="Halant"/>
              <a:sym typeface="Halant"/>
            </a:endParaRPr>
          </a:p>
        </p:txBody>
      </p:sp>
      <p:graphicFrame>
        <p:nvGraphicFramePr>
          <p:cNvPr id="283" name="Google Shape;283;p47"/>
          <p:cNvGraphicFramePr/>
          <p:nvPr/>
        </p:nvGraphicFramePr>
        <p:xfrm>
          <a:off x="481800" y="3554635"/>
          <a:ext cx="3000000" cy="3000000"/>
        </p:xfrm>
        <a:graphic>
          <a:graphicData uri="http://schemas.openxmlformats.org/drawingml/2006/table">
            <a:tbl>
              <a:tblPr>
                <a:noFill/>
                <a:tableStyleId>{AA293ED9-D451-42E8-9591-4BE6A77E1704}</a:tableStyleId>
              </a:tblPr>
              <a:tblGrid>
                <a:gridCol w="3229200"/>
                <a:gridCol w="3229200"/>
              </a:tblGrid>
              <a:tr h="363675">
                <a:tc>
                  <a:txBody>
                    <a:bodyPr/>
                    <a:lstStyle/>
                    <a:p>
                      <a:pPr indent="0" lvl="0" marL="0" rtl="0" algn="ctr">
                        <a:spcBef>
                          <a:spcPts val="0"/>
                        </a:spcBef>
                        <a:spcAft>
                          <a:spcPts val="0"/>
                        </a:spcAft>
                        <a:buNone/>
                      </a:pPr>
                      <a:r>
                        <a:rPr b="1" lang="en">
                          <a:latin typeface="Inter"/>
                          <a:ea typeface="Inter"/>
                          <a:cs typeface="Inter"/>
                          <a:sym typeface="Inter"/>
                        </a:rPr>
                        <a:t>Alliances</a:t>
                      </a:r>
                      <a:endParaRPr b="1">
                        <a:latin typeface="Inter"/>
                        <a:ea typeface="Inter"/>
                        <a:cs typeface="Inter"/>
                        <a:sym typeface="Inter"/>
                      </a:endParaRPr>
                    </a:p>
                  </a:txBody>
                  <a:tcPr marT="87275" marB="87275" marR="86050" marL="86050" anchor="ctr">
                    <a:solidFill>
                      <a:srgbClr val="B7B7B7"/>
                    </a:solidFill>
                  </a:tcPr>
                </a:tc>
                <a:tc>
                  <a:txBody>
                    <a:bodyPr/>
                    <a:lstStyle/>
                    <a:p>
                      <a:pPr indent="0" lvl="0" marL="0" rtl="0" algn="ctr">
                        <a:spcBef>
                          <a:spcPts val="0"/>
                        </a:spcBef>
                        <a:spcAft>
                          <a:spcPts val="0"/>
                        </a:spcAft>
                        <a:buNone/>
                      </a:pPr>
                      <a:r>
                        <a:rPr b="1" lang="en">
                          <a:solidFill>
                            <a:schemeClr val="dk1"/>
                          </a:solidFill>
                          <a:latin typeface="Inter"/>
                          <a:ea typeface="Inter"/>
                          <a:cs typeface="Inter"/>
                          <a:sym typeface="Inter"/>
                        </a:rPr>
                        <a:t>Military Strategies and Resources</a:t>
                      </a:r>
                      <a:endParaRPr sz="1100">
                        <a:latin typeface="Inter"/>
                        <a:ea typeface="Inter"/>
                        <a:cs typeface="Inter"/>
                        <a:sym typeface="Inter"/>
                      </a:endParaRPr>
                    </a:p>
                  </a:txBody>
                  <a:tcPr marT="87275" marB="87275" marR="86050" marL="86050">
                    <a:solidFill>
                      <a:srgbClr val="B7B7B7"/>
                    </a:solidFill>
                  </a:tcPr>
                </a:tc>
              </a:tr>
              <a:tr h="363675">
                <a:tc>
                  <a:txBody>
                    <a:bodyPr/>
                    <a:lstStyle/>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The Tlaxcala were first attacked by Spanish</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Advanced weaponry (guns, steel swords) and horses were a major advantage for Spanish</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Tlaxcala proposed </a:t>
                      </a:r>
                      <a:r>
                        <a:rPr b="1" lang="en" sz="1200">
                          <a:solidFill>
                            <a:schemeClr val="accent1"/>
                          </a:solidFill>
                          <a:latin typeface="Inter"/>
                          <a:ea typeface="Inter"/>
                          <a:cs typeface="Inter"/>
                          <a:sym typeface="Inter"/>
                        </a:rPr>
                        <a:t>alliance</a:t>
                      </a:r>
                      <a:r>
                        <a:rPr b="1" lang="en" sz="1200">
                          <a:solidFill>
                            <a:schemeClr val="accent1"/>
                          </a:solidFill>
                          <a:latin typeface="Inter"/>
                          <a:ea typeface="Inter"/>
                          <a:cs typeface="Inter"/>
                          <a:sym typeface="Inter"/>
                        </a:rPr>
                        <a:t> against Mexica</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More than 200,000 people with ships successfully attacked the Triple Alliance</a:t>
                      </a:r>
                      <a:endParaRPr b="1" sz="1200">
                        <a:solidFill>
                          <a:schemeClr val="accent1"/>
                        </a:solidFill>
                        <a:latin typeface="Inter"/>
                        <a:ea typeface="Inter"/>
                        <a:cs typeface="Inter"/>
                        <a:sym typeface="Inter"/>
                      </a:endParaRPr>
                    </a:p>
                  </a:txBody>
                  <a:tcPr marT="87275" marB="87275" marR="86050" marL="86050"/>
                </a:tc>
                <a:tc>
                  <a:txBody>
                    <a:bodyPr/>
                    <a:lstStyle/>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The Inka were not prepared for a battle when they invited Pizarro to Cajamarca</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The cannons, armor, and horses caught the Inka by surprise</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Steel weapons (swords) and rifles played a significant role in the success of the Spanish</a:t>
                      </a:r>
                      <a:endParaRPr b="1" sz="1200">
                        <a:solidFill>
                          <a:schemeClr val="accent1"/>
                        </a:solidFill>
                        <a:latin typeface="Inter"/>
                        <a:ea typeface="Inter"/>
                        <a:cs typeface="Inter"/>
                        <a:sym typeface="Inter"/>
                      </a:endParaRPr>
                    </a:p>
                  </a:txBody>
                  <a:tcPr marT="87275" marB="87275" marR="86050" marL="86050"/>
                </a:tc>
              </a:tr>
              <a:tr h="363675">
                <a:tc>
                  <a:txBody>
                    <a:bodyPr/>
                    <a:lstStyle/>
                    <a:p>
                      <a:pPr indent="0" lvl="0" marL="0" rtl="0" algn="ctr">
                        <a:spcBef>
                          <a:spcPts val="0"/>
                        </a:spcBef>
                        <a:spcAft>
                          <a:spcPts val="0"/>
                        </a:spcAft>
                        <a:buNone/>
                      </a:pPr>
                      <a:r>
                        <a:rPr b="1" lang="en">
                          <a:solidFill>
                            <a:schemeClr val="dk1"/>
                          </a:solidFill>
                          <a:latin typeface="Inter"/>
                          <a:ea typeface="Inter"/>
                          <a:cs typeface="Inter"/>
                          <a:sym typeface="Inter"/>
                        </a:rPr>
                        <a:t>Disease</a:t>
                      </a:r>
                      <a:endParaRPr sz="1100">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solidFill>
                      <a:srgbClr val="B7B7B7"/>
                    </a:solidFill>
                  </a:tcPr>
                </a:tc>
                <a:tc>
                  <a:txBody>
                    <a:bodyPr/>
                    <a:lstStyle/>
                    <a:p>
                      <a:pPr indent="0" lvl="0" marL="0" rtl="0" algn="ctr">
                        <a:spcBef>
                          <a:spcPts val="0"/>
                        </a:spcBef>
                        <a:spcAft>
                          <a:spcPts val="0"/>
                        </a:spcAft>
                        <a:buNone/>
                      </a:pPr>
                      <a:r>
                        <a:rPr b="1" lang="en">
                          <a:solidFill>
                            <a:schemeClr val="dk1"/>
                          </a:solidFill>
                          <a:latin typeface="Inter"/>
                          <a:ea typeface="Inter"/>
                          <a:cs typeface="Inter"/>
                          <a:sym typeface="Inter"/>
                        </a:rPr>
                        <a:t>Cultural Differences</a:t>
                      </a:r>
                      <a:endParaRPr sz="1100">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solidFill>
                      <a:srgbClr val="B7B7B7"/>
                    </a:solidFill>
                  </a:tcPr>
                </a:tc>
              </a:tr>
              <a:tr h="363675">
                <a:tc>
                  <a:txBody>
                    <a:bodyPr/>
                    <a:lstStyle/>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More than 200,000 of the Inka died prior to arrival of Pizarro</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Death of rulers led to internal </a:t>
                      </a:r>
                      <a:r>
                        <a:rPr b="1" lang="en" sz="1200">
                          <a:solidFill>
                            <a:schemeClr val="accent1"/>
                          </a:solidFill>
                          <a:latin typeface="Inter"/>
                          <a:ea typeface="Inter"/>
                          <a:cs typeface="Inter"/>
                          <a:sym typeface="Inter"/>
                        </a:rPr>
                        <a:t>civil</a:t>
                      </a:r>
                      <a:r>
                        <a:rPr b="1" lang="en" sz="1200">
                          <a:solidFill>
                            <a:schemeClr val="accent1"/>
                          </a:solidFill>
                          <a:latin typeface="Inter"/>
                          <a:ea typeface="Inter"/>
                          <a:cs typeface="Inter"/>
                          <a:sym typeface="Inter"/>
                        </a:rPr>
                        <a:t> war for power</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Devastated populations were unable to mount significant resistance</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One-third of Mexica were killed by disease between Spanish attacks</a:t>
                      </a:r>
                      <a:endParaRPr b="1" sz="1200">
                        <a:solidFill>
                          <a:schemeClr val="accent1"/>
                        </a:solidFill>
                        <a:latin typeface="Inter"/>
                        <a:ea typeface="Inter"/>
                        <a:cs typeface="Inter"/>
                        <a:sym typeface="Inter"/>
                      </a:endParaRPr>
                    </a:p>
                  </a:txBody>
                  <a:tcPr marT="87275" marB="87275" marR="86050" marL="860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Cortés recognized upper hand of Spanish</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Both groups believed rulers had been divinely chosen</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Mexica delayed counterattack to avoid death of Moctezuma</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Mexica did not engage in total annihilation</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Cortés was able to regroup and launch another assault</a:t>
                      </a:r>
                      <a:endParaRPr b="1" sz="1200">
                        <a:solidFill>
                          <a:schemeClr val="accent1"/>
                        </a:solidFill>
                        <a:latin typeface="Inter"/>
                        <a:ea typeface="Inter"/>
                        <a:cs typeface="Inter"/>
                        <a:sym typeface="Inter"/>
                      </a:endParaRPr>
                    </a:p>
                  </a:txBody>
                  <a:tcPr marT="87275" marB="87275" marR="86050" marL="860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pic>
        <p:nvPicPr>
          <p:cNvPr id="284" name="Google Shape;284;p47"/>
          <p:cNvPicPr preferRelativeResize="0"/>
          <p:nvPr/>
        </p:nvPicPr>
        <p:blipFill>
          <a:blip r:embed="rId5">
            <a:alphaModFix/>
          </a:blip>
          <a:stretch>
            <a:fillRect/>
          </a:stretch>
        </p:blipFill>
        <p:spPr>
          <a:xfrm>
            <a:off x="670725" y="1684650"/>
            <a:ext cx="1017475" cy="10174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88" name="Shape 288"/>
        <p:cNvGrpSpPr/>
        <p:nvPr/>
      </p:nvGrpSpPr>
      <p:grpSpPr>
        <a:xfrm>
          <a:off x="0" y="0"/>
          <a:ext cx="0" cy="0"/>
          <a:chOff x="0" y="0"/>
          <a:chExt cx="0" cy="0"/>
        </a:xfrm>
      </p:grpSpPr>
      <p:sp>
        <p:nvSpPr>
          <p:cNvPr id="289" name="Google Shape;289;p48"/>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Historical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Causation (Exemplar)</a:t>
            </a:r>
            <a:endParaRPr sz="2400">
              <a:solidFill>
                <a:schemeClr val="dk1"/>
              </a:solidFill>
              <a:latin typeface="Plus Jakarta Sans"/>
              <a:ea typeface="Plus Jakarta Sans"/>
              <a:cs typeface="Plus Jakarta Sans"/>
              <a:sym typeface="Plus Jakarta Sans"/>
            </a:endParaRPr>
          </a:p>
        </p:txBody>
      </p:sp>
      <p:sp>
        <p:nvSpPr>
          <p:cNvPr id="290" name="Google Shape;290;p48"/>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©2024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291" name="Google Shape;291;p48"/>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292" name="Google Shape;292;p48"/>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293" name="Google Shape;293;p48"/>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294" name="Google Shape;294;p48"/>
          <p:cNvSpPr txBox="1"/>
          <p:nvPr/>
        </p:nvSpPr>
        <p:spPr>
          <a:xfrm>
            <a:off x="427020" y="1833757"/>
            <a:ext cx="1710000" cy="6835800"/>
          </a:xfrm>
          <a:prstGeom prst="rect">
            <a:avLst/>
          </a:prstGeom>
          <a:noFill/>
          <a:ln cap="flat" cmpd="sng" w="9525">
            <a:solidFill>
              <a:schemeClr val="dk1"/>
            </a:solidFill>
            <a:prstDash val="solid"/>
            <a:round/>
            <a:headEnd len="sm" w="sm" type="none"/>
            <a:tailEnd len="sm" w="sm" type="none"/>
          </a:ln>
        </p:spPr>
        <p:txBody>
          <a:bodyPr anchorCtr="0" anchor="t" bIns="113100" lIns="113100" spcFirstLastPara="1" rIns="113100" wrap="square" tIns="113100">
            <a:noAutofit/>
          </a:bodyPr>
          <a:lstStyle/>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rPr lang="en" sz="1700">
                <a:latin typeface="Inter"/>
                <a:ea typeface="Inter"/>
                <a:cs typeface="Inter"/>
                <a:sym typeface="Inter"/>
              </a:rPr>
              <a:t>Rationale:</a:t>
            </a:r>
            <a:endParaRPr sz="1700">
              <a:latin typeface="Inter"/>
              <a:ea typeface="Inter"/>
              <a:cs typeface="Inter"/>
              <a:sym typeface="Inter"/>
            </a:endParaRPr>
          </a:p>
          <a:p>
            <a:pPr indent="0" lvl="0" marL="0" rtl="0" algn="ctr">
              <a:spcBef>
                <a:spcPts val="0"/>
              </a:spcBef>
              <a:spcAft>
                <a:spcPts val="0"/>
              </a:spcAft>
              <a:buNone/>
            </a:pPr>
            <a:r>
              <a:t/>
            </a:r>
            <a:endParaRPr b="1">
              <a:solidFill>
                <a:srgbClr val="E95C3D"/>
              </a:solidFill>
              <a:latin typeface="Inter"/>
              <a:ea typeface="Inter"/>
              <a:cs typeface="Inter"/>
              <a:sym typeface="Inter"/>
            </a:endParaRPr>
          </a:p>
          <a:p>
            <a:pPr indent="0" lvl="0" marL="0" rtl="0" algn="ctr">
              <a:spcBef>
                <a:spcPts val="0"/>
              </a:spcBef>
              <a:spcAft>
                <a:spcPts val="0"/>
              </a:spcAft>
              <a:buNone/>
            </a:pPr>
            <a:r>
              <a:rPr b="1" lang="en">
                <a:solidFill>
                  <a:srgbClr val="E95C3D"/>
                </a:solidFill>
                <a:latin typeface="Inter"/>
                <a:ea typeface="Inter"/>
                <a:cs typeface="Inter"/>
                <a:sym typeface="Inter"/>
              </a:rPr>
              <a:t>Disease had the most profound impact because it weakened Indigenous resistance. It disrupted society, leaving the Aztec and Inka Empires vulnerable. This imbalance created an environment where other factors, like alliances and military strategy, could succeed.</a:t>
            </a:r>
            <a:endParaRPr b="1">
              <a:solidFill>
                <a:srgbClr val="E95C3D"/>
              </a:solidFill>
              <a:latin typeface="Inter"/>
              <a:ea typeface="Inter"/>
              <a:cs typeface="Inter"/>
              <a:sym typeface="Inter"/>
            </a:endParaRPr>
          </a:p>
        </p:txBody>
      </p:sp>
      <p:sp>
        <p:nvSpPr>
          <p:cNvPr id="295" name="Google Shape;295;p48"/>
          <p:cNvSpPr txBox="1"/>
          <p:nvPr/>
        </p:nvSpPr>
        <p:spPr>
          <a:xfrm>
            <a:off x="5252200" y="3079788"/>
            <a:ext cx="1643700" cy="4343700"/>
          </a:xfrm>
          <a:prstGeom prst="rect">
            <a:avLst/>
          </a:prstGeom>
          <a:noFill/>
          <a:ln cap="flat" cmpd="sng" w="19050">
            <a:solidFill>
              <a:schemeClr val="dk1"/>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b="1" lang="en" sz="1400">
                <a:latin typeface="Inter"/>
                <a:ea typeface="Inter"/>
                <a:cs typeface="Inter"/>
                <a:sym typeface="Inter"/>
              </a:rPr>
              <a:t>Historical Event</a:t>
            </a:r>
            <a:endParaRPr b="1" sz="1400">
              <a:latin typeface="Inter"/>
              <a:ea typeface="Inter"/>
              <a:cs typeface="Inter"/>
              <a:sym typeface="Inter"/>
            </a:endParaRPr>
          </a:p>
          <a:p>
            <a:pPr indent="0" lvl="0" marL="0" rtl="0" algn="ctr">
              <a:spcBef>
                <a:spcPts val="0"/>
              </a:spcBef>
              <a:spcAft>
                <a:spcPts val="0"/>
              </a:spcAft>
              <a:buNone/>
            </a:pPr>
            <a:r>
              <a:t/>
            </a:r>
            <a:endParaRPr b="1" sz="1400">
              <a:latin typeface="Inter"/>
              <a:ea typeface="Inter"/>
              <a:cs typeface="Inter"/>
              <a:sym typeface="Inter"/>
            </a:endParaRPr>
          </a:p>
          <a:p>
            <a:pPr indent="0" lvl="0" marL="0" rtl="0" algn="ctr">
              <a:spcBef>
                <a:spcPts val="0"/>
              </a:spcBef>
              <a:spcAft>
                <a:spcPts val="0"/>
              </a:spcAft>
              <a:buNone/>
            </a:pPr>
            <a:r>
              <a:t/>
            </a:r>
            <a:endParaRPr b="1" sz="1400">
              <a:latin typeface="Inter"/>
              <a:ea typeface="Inter"/>
              <a:cs typeface="Inter"/>
              <a:sym typeface="Inter"/>
            </a:endParaRPr>
          </a:p>
          <a:p>
            <a:pPr indent="0" lvl="0" marL="0" rtl="0" algn="ctr">
              <a:spcBef>
                <a:spcPts val="0"/>
              </a:spcBef>
              <a:spcAft>
                <a:spcPts val="0"/>
              </a:spcAft>
              <a:buNone/>
            </a:pPr>
            <a:r>
              <a:t/>
            </a:r>
            <a:endParaRPr b="1" sz="1400">
              <a:latin typeface="Inter"/>
              <a:ea typeface="Inter"/>
              <a:cs typeface="Inter"/>
              <a:sym typeface="Inter"/>
            </a:endParaRPr>
          </a:p>
          <a:p>
            <a:pPr indent="0" lvl="0" marL="0" rtl="0" algn="ctr">
              <a:spcBef>
                <a:spcPts val="0"/>
              </a:spcBef>
              <a:spcAft>
                <a:spcPts val="0"/>
              </a:spcAft>
              <a:buNone/>
            </a:pPr>
            <a:r>
              <a:t/>
            </a:r>
            <a:endParaRPr b="1" sz="1400">
              <a:latin typeface="Inter"/>
              <a:ea typeface="Inter"/>
              <a:cs typeface="Inter"/>
              <a:sym typeface="Inter"/>
            </a:endParaRPr>
          </a:p>
          <a:p>
            <a:pPr indent="0" lvl="0" marL="0" rtl="0" algn="ctr">
              <a:spcBef>
                <a:spcPts val="0"/>
              </a:spcBef>
              <a:spcAft>
                <a:spcPts val="0"/>
              </a:spcAft>
              <a:buNone/>
            </a:pPr>
            <a:r>
              <a:t/>
            </a:r>
            <a:endParaRPr b="1" sz="1400">
              <a:latin typeface="Inter"/>
              <a:ea typeface="Inter"/>
              <a:cs typeface="Inter"/>
              <a:sym typeface="Inter"/>
            </a:endParaRPr>
          </a:p>
          <a:p>
            <a:pPr indent="0" lvl="0" marL="0" rtl="0" algn="ctr">
              <a:spcBef>
                <a:spcPts val="0"/>
              </a:spcBef>
              <a:spcAft>
                <a:spcPts val="0"/>
              </a:spcAft>
              <a:buNone/>
            </a:pPr>
            <a:r>
              <a:rPr b="1" lang="en">
                <a:latin typeface="Inter"/>
                <a:ea typeface="Inter"/>
                <a:cs typeface="Inter"/>
                <a:sym typeface="Inter"/>
              </a:rPr>
              <a:t>Successful</a:t>
            </a:r>
            <a:endParaRPr b="1" sz="1400">
              <a:latin typeface="Inter"/>
              <a:ea typeface="Inter"/>
              <a:cs typeface="Inter"/>
              <a:sym typeface="Inter"/>
            </a:endParaRPr>
          </a:p>
          <a:p>
            <a:pPr indent="0" lvl="0" marL="0" rtl="0" algn="ctr">
              <a:spcBef>
                <a:spcPts val="0"/>
              </a:spcBef>
              <a:spcAft>
                <a:spcPts val="0"/>
              </a:spcAft>
              <a:buNone/>
            </a:pPr>
            <a:r>
              <a:rPr b="1" lang="en" sz="1400">
                <a:solidFill>
                  <a:schemeClr val="dk1"/>
                </a:solidFill>
                <a:latin typeface="Inter"/>
                <a:ea typeface="Inter"/>
                <a:cs typeface="Inter"/>
                <a:sym typeface="Inter"/>
              </a:rPr>
              <a:t>Spanish Co</a:t>
            </a:r>
            <a:r>
              <a:rPr b="1" lang="en">
                <a:solidFill>
                  <a:schemeClr val="dk1"/>
                </a:solidFill>
                <a:latin typeface="Inter"/>
                <a:ea typeface="Inter"/>
                <a:cs typeface="Inter"/>
                <a:sym typeface="Inter"/>
              </a:rPr>
              <a:t>nquest</a:t>
            </a:r>
            <a:endParaRPr b="1" sz="14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l">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p:txBody>
      </p:sp>
      <p:sp>
        <p:nvSpPr>
          <p:cNvPr id="296" name="Google Shape;296;p48"/>
          <p:cNvSpPr txBox="1"/>
          <p:nvPr/>
        </p:nvSpPr>
        <p:spPr>
          <a:xfrm>
            <a:off x="714827" y="2041804"/>
            <a:ext cx="1134600" cy="1590600"/>
          </a:xfrm>
          <a:prstGeom prst="rect">
            <a:avLst/>
          </a:prstGeom>
          <a:noFill/>
          <a:ln cap="flat" cmpd="sng" w="9525">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b="1" lang="en" sz="1400">
                <a:latin typeface="Inter"/>
                <a:ea typeface="Inter"/>
                <a:cs typeface="Inter"/>
                <a:sym typeface="Inter"/>
              </a:rPr>
              <a:t>Primary Cause/ Reason:</a:t>
            </a:r>
            <a:endParaRPr b="1" sz="1400">
              <a:latin typeface="Inter"/>
              <a:ea typeface="Inter"/>
              <a:cs typeface="Inter"/>
              <a:sym typeface="Inter"/>
            </a:endParaRPr>
          </a:p>
          <a:p>
            <a:pPr indent="0" lvl="0" marL="0" rtl="0" algn="ctr">
              <a:spcBef>
                <a:spcPts val="0"/>
              </a:spcBef>
              <a:spcAft>
                <a:spcPts val="0"/>
              </a:spcAft>
              <a:buNone/>
            </a:pPr>
            <a:r>
              <a:t/>
            </a:r>
            <a:endParaRPr b="1">
              <a:solidFill>
                <a:srgbClr val="E95C3D"/>
              </a:solidFill>
              <a:latin typeface="Inter"/>
              <a:ea typeface="Inter"/>
              <a:cs typeface="Inter"/>
              <a:sym typeface="Inter"/>
            </a:endParaRPr>
          </a:p>
          <a:p>
            <a:pPr indent="0" lvl="0" marL="0" rtl="0" algn="ctr">
              <a:spcBef>
                <a:spcPts val="0"/>
              </a:spcBef>
              <a:spcAft>
                <a:spcPts val="0"/>
              </a:spcAft>
              <a:buNone/>
            </a:pPr>
            <a:r>
              <a:rPr b="1" lang="en">
                <a:solidFill>
                  <a:srgbClr val="E95C3D"/>
                </a:solidFill>
                <a:latin typeface="Inter"/>
                <a:ea typeface="Inter"/>
                <a:cs typeface="Inter"/>
                <a:sym typeface="Inter"/>
              </a:rPr>
              <a:t>Disease</a:t>
            </a:r>
            <a:endParaRPr b="1">
              <a:solidFill>
                <a:srgbClr val="E95C3D"/>
              </a:solidFill>
              <a:latin typeface="Inter"/>
              <a:ea typeface="Inter"/>
              <a:cs typeface="Inter"/>
              <a:sym typeface="Inter"/>
            </a:endParaRPr>
          </a:p>
        </p:txBody>
      </p:sp>
      <p:sp>
        <p:nvSpPr>
          <p:cNvPr id="297" name="Google Shape;297;p48"/>
          <p:cNvSpPr txBox="1"/>
          <p:nvPr/>
        </p:nvSpPr>
        <p:spPr>
          <a:xfrm>
            <a:off x="4823459" y="971226"/>
            <a:ext cx="2064900" cy="20442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i="1" lang="en" sz="1100">
                <a:solidFill>
                  <a:schemeClr val="dk1"/>
                </a:solidFill>
                <a:latin typeface="Halant"/>
                <a:ea typeface="Halant"/>
                <a:cs typeface="Halant"/>
                <a:sym typeface="Halant"/>
              </a:rPr>
              <a:t>Directions</a:t>
            </a:r>
            <a:r>
              <a:rPr b="1" lang="en" sz="1100">
                <a:solidFill>
                  <a:schemeClr val="dk1"/>
                </a:solidFill>
                <a:latin typeface="Halant"/>
                <a:ea typeface="Halant"/>
                <a:cs typeface="Halant"/>
                <a:sym typeface="Halant"/>
              </a:rPr>
              <a:t>:</a:t>
            </a:r>
            <a:r>
              <a:rPr i="1" lang="en" sz="1100">
                <a:solidFill>
                  <a:schemeClr val="dk1"/>
                </a:solidFill>
                <a:latin typeface="Halant"/>
                <a:ea typeface="Halant"/>
                <a:cs typeface="Halant"/>
                <a:sym typeface="Halant"/>
              </a:rPr>
              <a:t> Using the four topics, 1) Military Strategy and Resources, 2) Disease, 3) Alliances, 4) Cultural Differences, label each cause. If possible, rank the secondary causes in order of importance (most important on top). Be sure to explain why you believe the primary cause is the most important.</a:t>
            </a:r>
            <a:endParaRPr b="1" i="1" sz="1100">
              <a:latin typeface="Plus Jakarta Sans"/>
              <a:ea typeface="Plus Jakarta Sans"/>
              <a:cs typeface="Plus Jakarta Sans"/>
              <a:sym typeface="Plus Jakarta Sans"/>
            </a:endParaRPr>
          </a:p>
        </p:txBody>
      </p:sp>
      <p:sp>
        <p:nvSpPr>
          <p:cNvPr id="298" name="Google Shape;298;p48"/>
          <p:cNvSpPr txBox="1"/>
          <p:nvPr/>
        </p:nvSpPr>
        <p:spPr>
          <a:xfrm>
            <a:off x="2806675" y="6625350"/>
            <a:ext cx="1643700" cy="2044200"/>
          </a:xfrm>
          <a:prstGeom prst="rect">
            <a:avLst/>
          </a:prstGeom>
          <a:noFill/>
          <a:ln cap="flat" cmpd="sng" w="9525">
            <a:solidFill>
              <a:srgbClr val="000000"/>
            </a:solidFill>
            <a:prstDash val="solid"/>
            <a:round/>
            <a:headEnd len="sm" w="sm" type="none"/>
            <a:tailEnd len="sm" w="sm" type="none"/>
          </a:ln>
        </p:spPr>
        <p:txBody>
          <a:bodyPr anchorCtr="0" anchor="ctr" bIns="113100" lIns="113100" spcFirstLastPara="1" rIns="113100" wrap="square" tIns="113100">
            <a:noAutofit/>
          </a:bodyPr>
          <a:lstStyle/>
          <a:p>
            <a:pPr indent="0" lvl="0" marL="0" rtl="0" algn="ctr">
              <a:spcBef>
                <a:spcPts val="0"/>
              </a:spcBef>
              <a:spcAft>
                <a:spcPts val="0"/>
              </a:spcAft>
              <a:buClr>
                <a:schemeClr val="dk1"/>
              </a:buClr>
              <a:buSzPts val="1100"/>
              <a:buFont typeface="Arial"/>
              <a:buNone/>
            </a:pPr>
            <a:r>
              <a:rPr b="1" lang="en">
                <a:solidFill>
                  <a:srgbClr val="E95C3D"/>
                </a:solidFill>
                <a:latin typeface="Inter"/>
                <a:ea typeface="Inter"/>
                <a:cs typeface="Inter"/>
                <a:sym typeface="Inter"/>
              </a:rPr>
              <a:t>Cultural Differences</a:t>
            </a:r>
            <a:endParaRPr sz="1700"/>
          </a:p>
        </p:txBody>
      </p:sp>
      <p:cxnSp>
        <p:nvCxnSpPr>
          <p:cNvPr id="299" name="Google Shape;299;p48"/>
          <p:cNvCxnSpPr/>
          <p:nvPr/>
        </p:nvCxnSpPr>
        <p:spPr>
          <a:xfrm flipH="1" rot="10800000">
            <a:off x="2312731" y="4058311"/>
            <a:ext cx="2631600" cy="16200"/>
          </a:xfrm>
          <a:prstGeom prst="straightConnector1">
            <a:avLst/>
          </a:prstGeom>
          <a:noFill/>
          <a:ln cap="flat" cmpd="sng" w="19050">
            <a:solidFill>
              <a:srgbClr val="000000"/>
            </a:solidFill>
            <a:prstDash val="solid"/>
            <a:round/>
            <a:headEnd len="med" w="med" type="none"/>
            <a:tailEnd len="med" w="med" type="triangle"/>
          </a:ln>
        </p:spPr>
      </p:cxnSp>
      <p:cxnSp>
        <p:nvCxnSpPr>
          <p:cNvPr id="300" name="Google Shape;300;p48"/>
          <p:cNvCxnSpPr/>
          <p:nvPr/>
        </p:nvCxnSpPr>
        <p:spPr>
          <a:xfrm flipH="1" rot="10800000">
            <a:off x="2378819" y="6445653"/>
            <a:ext cx="2631600" cy="16200"/>
          </a:xfrm>
          <a:prstGeom prst="straightConnector1">
            <a:avLst/>
          </a:prstGeom>
          <a:noFill/>
          <a:ln cap="flat" cmpd="sng" w="19050">
            <a:solidFill>
              <a:srgbClr val="000000"/>
            </a:solidFill>
            <a:prstDash val="solid"/>
            <a:round/>
            <a:headEnd len="med" w="med" type="none"/>
            <a:tailEnd len="med" w="med" type="triangle"/>
          </a:ln>
        </p:spPr>
      </p:cxnSp>
      <p:cxnSp>
        <p:nvCxnSpPr>
          <p:cNvPr id="301" name="Google Shape;301;p48"/>
          <p:cNvCxnSpPr>
            <a:stCxn id="302" idx="3"/>
          </p:cNvCxnSpPr>
          <p:nvPr/>
        </p:nvCxnSpPr>
        <p:spPr>
          <a:xfrm>
            <a:off x="4450375" y="2858850"/>
            <a:ext cx="753600" cy="1021500"/>
          </a:xfrm>
          <a:prstGeom prst="straightConnector1">
            <a:avLst/>
          </a:prstGeom>
          <a:noFill/>
          <a:ln cap="flat" cmpd="sng" w="9525">
            <a:solidFill>
              <a:srgbClr val="595959"/>
            </a:solidFill>
            <a:prstDash val="solid"/>
            <a:round/>
            <a:headEnd len="med" w="med" type="none"/>
            <a:tailEnd len="med" w="med" type="triangle"/>
          </a:ln>
        </p:spPr>
      </p:cxnSp>
      <p:cxnSp>
        <p:nvCxnSpPr>
          <p:cNvPr id="303" name="Google Shape;303;p48"/>
          <p:cNvCxnSpPr>
            <a:stCxn id="298" idx="3"/>
          </p:cNvCxnSpPr>
          <p:nvPr/>
        </p:nvCxnSpPr>
        <p:spPr>
          <a:xfrm flipH="1" rot="10800000">
            <a:off x="4450375" y="6506850"/>
            <a:ext cx="739500" cy="1140600"/>
          </a:xfrm>
          <a:prstGeom prst="straightConnector1">
            <a:avLst/>
          </a:prstGeom>
          <a:noFill/>
          <a:ln cap="flat" cmpd="sng" w="9525">
            <a:solidFill>
              <a:srgbClr val="595959"/>
            </a:solidFill>
            <a:prstDash val="solid"/>
            <a:round/>
            <a:headEnd len="med" w="med" type="none"/>
            <a:tailEnd len="med" w="med" type="triangle"/>
          </a:ln>
        </p:spPr>
      </p:cxnSp>
      <p:cxnSp>
        <p:nvCxnSpPr>
          <p:cNvPr id="304" name="Google Shape;304;p48"/>
          <p:cNvCxnSpPr/>
          <p:nvPr/>
        </p:nvCxnSpPr>
        <p:spPr>
          <a:xfrm flipH="1" rot="10800000">
            <a:off x="4550270" y="5321925"/>
            <a:ext cx="399900" cy="3600"/>
          </a:xfrm>
          <a:prstGeom prst="straightConnector1">
            <a:avLst/>
          </a:prstGeom>
          <a:noFill/>
          <a:ln cap="flat" cmpd="sng" w="9525">
            <a:solidFill>
              <a:srgbClr val="595959"/>
            </a:solidFill>
            <a:prstDash val="solid"/>
            <a:round/>
            <a:headEnd len="med" w="med" type="none"/>
            <a:tailEnd len="med" w="med" type="triangle"/>
          </a:ln>
        </p:spPr>
      </p:cxnSp>
      <p:sp>
        <p:nvSpPr>
          <p:cNvPr id="305" name="Google Shape;305;p48"/>
          <p:cNvSpPr txBox="1"/>
          <p:nvPr/>
        </p:nvSpPr>
        <p:spPr>
          <a:xfrm>
            <a:off x="2806675" y="4237986"/>
            <a:ext cx="1643700" cy="2044200"/>
          </a:xfrm>
          <a:prstGeom prst="rect">
            <a:avLst/>
          </a:prstGeom>
          <a:noFill/>
          <a:ln cap="flat" cmpd="sng" w="9525">
            <a:solidFill>
              <a:srgbClr val="000000"/>
            </a:solidFill>
            <a:prstDash val="solid"/>
            <a:round/>
            <a:headEnd len="sm" w="sm" type="none"/>
            <a:tailEnd len="sm" w="sm" type="none"/>
          </a:ln>
        </p:spPr>
        <p:txBody>
          <a:bodyPr anchorCtr="0" anchor="ctr" bIns="113100" lIns="113100" spcFirstLastPara="1" rIns="113100" wrap="square" tIns="113100">
            <a:noAutofit/>
          </a:bodyPr>
          <a:lstStyle/>
          <a:p>
            <a:pPr indent="0" lvl="0" marL="0" rtl="0" algn="ctr">
              <a:spcBef>
                <a:spcPts val="0"/>
              </a:spcBef>
              <a:spcAft>
                <a:spcPts val="0"/>
              </a:spcAft>
              <a:buClr>
                <a:schemeClr val="dk1"/>
              </a:buClr>
              <a:buSzPts val="1100"/>
              <a:buFont typeface="Arial"/>
              <a:buNone/>
            </a:pPr>
            <a:r>
              <a:rPr b="1" lang="en">
                <a:solidFill>
                  <a:srgbClr val="E95C3D"/>
                </a:solidFill>
                <a:latin typeface="Inter"/>
                <a:ea typeface="Inter"/>
                <a:cs typeface="Inter"/>
                <a:sym typeface="Inter"/>
              </a:rPr>
              <a:t>Military Strategy and Resources</a:t>
            </a:r>
            <a:endParaRPr sz="1700"/>
          </a:p>
        </p:txBody>
      </p:sp>
      <p:sp>
        <p:nvSpPr>
          <p:cNvPr id="302" name="Google Shape;302;p48"/>
          <p:cNvSpPr txBox="1"/>
          <p:nvPr/>
        </p:nvSpPr>
        <p:spPr>
          <a:xfrm>
            <a:off x="2806675" y="1836750"/>
            <a:ext cx="1643700" cy="2044200"/>
          </a:xfrm>
          <a:prstGeom prst="rect">
            <a:avLst/>
          </a:prstGeom>
          <a:noFill/>
          <a:ln cap="flat" cmpd="sng" w="9525">
            <a:solidFill>
              <a:srgbClr val="000000"/>
            </a:solidFill>
            <a:prstDash val="solid"/>
            <a:round/>
            <a:headEnd len="sm" w="sm" type="none"/>
            <a:tailEnd len="sm" w="sm" type="none"/>
          </a:ln>
        </p:spPr>
        <p:txBody>
          <a:bodyPr anchorCtr="0" anchor="ctr" bIns="113100" lIns="113100" spcFirstLastPara="1" rIns="113100" wrap="square" tIns="113100">
            <a:noAutofit/>
          </a:bodyPr>
          <a:lstStyle/>
          <a:p>
            <a:pPr indent="0" lvl="0" marL="0" rtl="0" algn="ctr">
              <a:spcBef>
                <a:spcPts val="0"/>
              </a:spcBef>
              <a:spcAft>
                <a:spcPts val="0"/>
              </a:spcAft>
              <a:buClr>
                <a:schemeClr val="dk1"/>
              </a:buClr>
              <a:buSzPts val="1100"/>
              <a:buFont typeface="Arial"/>
              <a:buNone/>
            </a:pPr>
            <a:r>
              <a:rPr b="1" lang="en">
                <a:solidFill>
                  <a:srgbClr val="E95C3D"/>
                </a:solidFill>
                <a:latin typeface="Inter"/>
                <a:ea typeface="Inter"/>
                <a:cs typeface="Inter"/>
                <a:sym typeface="Inter"/>
              </a:rPr>
              <a:t>Alliances</a:t>
            </a:r>
            <a:endParaRPr sz="1700"/>
          </a:p>
        </p:txBody>
      </p:sp>
      <p:sp>
        <p:nvSpPr>
          <p:cNvPr id="306" name="Google Shape;306;p48"/>
          <p:cNvSpPr txBox="1"/>
          <p:nvPr/>
        </p:nvSpPr>
        <p:spPr>
          <a:xfrm>
            <a:off x="2758988" y="1138600"/>
            <a:ext cx="1757700" cy="607200"/>
          </a:xfrm>
          <a:prstGeom prst="rect">
            <a:avLst/>
          </a:prstGeom>
          <a:noFill/>
          <a:ln>
            <a:noFill/>
          </a:ln>
        </p:spPr>
        <p:txBody>
          <a:bodyPr anchorCtr="0" anchor="t" bIns="113100" lIns="113100" spcFirstLastPara="1" rIns="113100" wrap="square" tIns="113100">
            <a:noAutofit/>
          </a:bodyPr>
          <a:lstStyle/>
          <a:p>
            <a:pPr indent="0" lvl="0" marL="0" rtl="0" algn="ctr">
              <a:spcBef>
                <a:spcPts val="0"/>
              </a:spcBef>
              <a:spcAft>
                <a:spcPts val="0"/>
              </a:spcAft>
              <a:buNone/>
            </a:pPr>
            <a:r>
              <a:rPr b="1" lang="en" sz="1400">
                <a:latin typeface="Plus Jakarta Sans"/>
                <a:ea typeface="Plus Jakarta Sans"/>
                <a:cs typeface="Plus Jakarta Sans"/>
                <a:sym typeface="Plus Jakarta Sans"/>
              </a:rPr>
              <a:t>Secondary Causes/Reasons:</a:t>
            </a:r>
            <a:endParaRPr b="1" sz="1400">
              <a:latin typeface="Plus Jakarta Sans"/>
              <a:ea typeface="Plus Jakarta Sans"/>
              <a:cs typeface="Plus Jakarta Sans"/>
              <a:sym typeface="Plus Jakarta Sans"/>
            </a:endParaRPr>
          </a:p>
        </p:txBody>
      </p:sp>
      <p:pic>
        <p:nvPicPr>
          <p:cNvPr id="307" name="Google Shape;307;p48"/>
          <p:cNvPicPr preferRelativeResize="0"/>
          <p:nvPr/>
        </p:nvPicPr>
        <p:blipFill>
          <a:blip r:embed="rId5">
            <a:alphaModFix/>
          </a:blip>
          <a:stretch>
            <a:fillRect/>
          </a:stretch>
        </p:blipFill>
        <p:spPr>
          <a:xfrm>
            <a:off x="427013" y="947507"/>
            <a:ext cx="774471" cy="774471"/>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pic>
        <p:nvPicPr>
          <p:cNvPr id="156" name="Google Shape;156;p38"/>
          <p:cNvPicPr preferRelativeResize="0"/>
          <p:nvPr/>
        </p:nvPicPr>
        <p:blipFill rotWithShape="1">
          <a:blip r:embed="rId3">
            <a:alphaModFix/>
          </a:blip>
          <a:srcRect b="0" l="0" r="59947" t="0"/>
          <a:stretch/>
        </p:blipFill>
        <p:spPr>
          <a:xfrm rot="5400000">
            <a:off x="3841299" y="2324562"/>
            <a:ext cx="2611301" cy="3667351"/>
          </a:xfrm>
          <a:prstGeom prst="rect">
            <a:avLst/>
          </a:prstGeom>
          <a:noFill/>
          <a:ln>
            <a:noFill/>
          </a:ln>
        </p:spPr>
      </p:pic>
      <p:graphicFrame>
        <p:nvGraphicFramePr>
          <p:cNvPr id="157" name="Google Shape;157;p38"/>
          <p:cNvGraphicFramePr/>
          <p:nvPr/>
        </p:nvGraphicFramePr>
        <p:xfrm>
          <a:off x="441450" y="1118188"/>
          <a:ext cx="3000000" cy="3000000"/>
        </p:xfrm>
        <a:graphic>
          <a:graphicData uri="http://schemas.openxmlformats.org/drawingml/2006/table">
            <a:tbl>
              <a:tblPr>
                <a:noFill/>
                <a:tableStyleId>{78BF58B1-DD89-423F-BD7D-F5D9EE002044}</a:tableStyleId>
              </a:tblPr>
              <a:tblGrid>
                <a:gridCol w="6539175"/>
              </a:tblGrid>
              <a:tr h="286125">
                <a:tc>
                  <a:txBody>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Follow along with the slides to answer the following questions.</a:t>
                      </a:r>
                      <a:endParaRPr sz="1200">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34150">
                <a:tc>
                  <a:txBody>
                    <a:bodyPr/>
                    <a:lstStyle/>
                    <a:p>
                      <a:pPr indent="0" lvl="0" marL="0" rtl="0" algn="ctr">
                        <a:spcBef>
                          <a:spcPts val="0"/>
                        </a:spcBef>
                        <a:spcAft>
                          <a:spcPts val="0"/>
                        </a:spcAft>
                        <a:buClr>
                          <a:schemeClr val="dk1"/>
                        </a:buClr>
                        <a:buSzPts val="1100"/>
                        <a:buFont typeface="Arial"/>
                        <a:buNone/>
                      </a:pPr>
                      <a:r>
                        <a:rPr b="1" lang="en" u="sng">
                          <a:solidFill>
                            <a:schemeClr val="dk1"/>
                          </a:solidFill>
                          <a:latin typeface="Inter"/>
                          <a:ea typeface="Inter"/>
                          <a:cs typeface="Inter"/>
                          <a:sym typeface="Inter"/>
                        </a:rPr>
                        <a:t>Cortés and the Triple Alliance/Mexica</a:t>
                      </a:r>
                      <a:endParaRPr b="1" u="sng">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People and Places to Know:</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was Hernán Cortés?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the Triple Alliance/Mexica?</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the conquistadors?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a </a:t>
                      </a:r>
                      <a:r>
                        <a:rPr i="1" lang="en" sz="1200">
                          <a:solidFill>
                            <a:schemeClr val="dk1"/>
                          </a:solidFill>
                          <a:latin typeface="Inter"/>
                          <a:ea typeface="Inter"/>
                          <a:cs typeface="Inter"/>
                          <a:sym typeface="Inter"/>
                        </a:rPr>
                        <a:t>tlatoani</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was Moctezuma?</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was Cuitlahuac?</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the Tlaxcala?</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Where was Tenochtitlan?</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Basic Background:</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 your own words, write a basic summary of the conquest of Mexico.</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On the map:</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Label Tenochtitlan</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Draw the route of Cortés and the conquistadors</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Color the boundaries of the Triple Alliance</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Label the area controlled by the Tlaxcalans</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58" name="Google Shape;158;p38"/>
          <p:cNvSpPr txBox="1"/>
          <p:nvPr/>
        </p:nvSpPr>
        <p:spPr>
          <a:xfrm>
            <a:off x="441450" y="90349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Causation</a:t>
            </a:r>
            <a:endParaRPr sz="1200">
              <a:latin typeface="Inter"/>
              <a:ea typeface="Inter"/>
              <a:cs typeface="Inter"/>
              <a:sym typeface="Inter"/>
            </a:endParaRPr>
          </a:p>
        </p:txBody>
      </p:sp>
      <p:sp>
        <p:nvSpPr>
          <p:cNvPr id="159" name="Google Shape;159;p38"/>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Pre-Reading Notes Guide</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Causes of Spanish Conquest</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160" name="Google Shape;160;p38"/>
          <p:cNvPicPr preferRelativeResize="0"/>
          <p:nvPr/>
        </p:nvPicPr>
        <p:blipFill>
          <a:blip r:embed="rId4">
            <a:alphaModFix/>
          </a:blip>
          <a:stretch>
            <a:fillRect/>
          </a:stretch>
        </p:blipFill>
        <p:spPr>
          <a:xfrm>
            <a:off x="203550" y="220497"/>
            <a:ext cx="1008511" cy="4182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4" name="Shape 164"/>
        <p:cNvGrpSpPr/>
        <p:nvPr/>
      </p:nvGrpSpPr>
      <p:grpSpPr>
        <a:xfrm>
          <a:off x="0" y="0"/>
          <a:ext cx="0" cy="0"/>
          <a:chOff x="0" y="0"/>
          <a:chExt cx="0" cy="0"/>
        </a:xfrm>
      </p:grpSpPr>
      <p:pic>
        <p:nvPicPr>
          <p:cNvPr id="165" name="Google Shape;165;p39"/>
          <p:cNvPicPr preferRelativeResize="0"/>
          <p:nvPr/>
        </p:nvPicPr>
        <p:blipFill rotWithShape="1">
          <a:blip r:embed="rId3">
            <a:alphaModFix/>
          </a:blip>
          <a:srcRect b="0" l="40344" r="0" t="0"/>
          <a:stretch/>
        </p:blipFill>
        <p:spPr>
          <a:xfrm rot="5400000">
            <a:off x="3202263" y="2775811"/>
            <a:ext cx="3889373" cy="3667351"/>
          </a:xfrm>
          <a:prstGeom prst="rect">
            <a:avLst/>
          </a:prstGeom>
          <a:noFill/>
          <a:ln>
            <a:noFill/>
          </a:ln>
        </p:spPr>
      </p:pic>
      <p:graphicFrame>
        <p:nvGraphicFramePr>
          <p:cNvPr id="166" name="Google Shape;166;p39"/>
          <p:cNvGraphicFramePr/>
          <p:nvPr/>
        </p:nvGraphicFramePr>
        <p:xfrm>
          <a:off x="441450" y="1118188"/>
          <a:ext cx="3000000" cy="3000000"/>
        </p:xfrm>
        <a:graphic>
          <a:graphicData uri="http://schemas.openxmlformats.org/drawingml/2006/table">
            <a:tbl>
              <a:tblPr>
                <a:noFill/>
                <a:tableStyleId>{78BF58B1-DD89-423F-BD7D-F5D9EE002044}</a:tableStyleId>
              </a:tblPr>
              <a:tblGrid>
                <a:gridCol w="6539175"/>
              </a:tblGrid>
              <a:tr h="286125">
                <a:tc>
                  <a:txBody>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Follow along with the slides to answer the following questions.</a:t>
                      </a:r>
                      <a:endParaRPr sz="1200">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65675">
                <a:tc>
                  <a:txBody>
                    <a:bodyPr/>
                    <a:lstStyle/>
                    <a:p>
                      <a:pPr indent="0" lvl="0" marL="0" rtl="0" algn="ctr">
                        <a:spcBef>
                          <a:spcPts val="0"/>
                        </a:spcBef>
                        <a:spcAft>
                          <a:spcPts val="0"/>
                        </a:spcAft>
                        <a:buNone/>
                      </a:pPr>
                      <a:r>
                        <a:rPr b="1" lang="en" u="sng">
                          <a:solidFill>
                            <a:schemeClr val="dk1"/>
                          </a:solidFill>
                          <a:latin typeface="Inter"/>
                          <a:ea typeface="Inter"/>
                          <a:cs typeface="Inter"/>
                          <a:sym typeface="Inter"/>
                        </a:rPr>
                        <a:t>Pizarro and the Inka</a:t>
                      </a:r>
                      <a:endParaRPr b="1" u="sng">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People and Places to Know:</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Francisco and Pedro Pizarro?</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the Inka?</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the Tawantinsuyu?</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was Wayna Qhapaq?</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was Atawallpa?</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Where was Cajamarca?</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Basic Background:</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7"/>
                      </a:pPr>
                      <a:r>
                        <a:rPr lang="en" sz="1200">
                          <a:solidFill>
                            <a:schemeClr val="dk1"/>
                          </a:solidFill>
                          <a:latin typeface="Inter"/>
                          <a:ea typeface="Inter"/>
                          <a:cs typeface="Inter"/>
                          <a:sym typeface="Inter"/>
                        </a:rPr>
                        <a:t>In your own words, write a basic summary of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the conquest of Mexico.</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7"/>
                      </a:pPr>
                      <a:r>
                        <a:rPr lang="en" sz="1200">
                          <a:solidFill>
                            <a:schemeClr val="dk1"/>
                          </a:solidFill>
                          <a:latin typeface="Inter"/>
                          <a:ea typeface="Inter"/>
                          <a:cs typeface="Inter"/>
                          <a:sym typeface="Inter"/>
                        </a:rPr>
                        <a:t>On the map:</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Color the boundaries of the Inka Empire</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Label Cajamarca</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Label Cuzco</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Draw the route of Pizarro and the conquistadors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67" name="Google Shape;167;p39"/>
          <p:cNvSpPr txBox="1"/>
          <p:nvPr/>
        </p:nvSpPr>
        <p:spPr>
          <a:xfrm>
            <a:off x="441450" y="90349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Causation</a:t>
            </a:r>
            <a:endParaRPr sz="1200">
              <a:latin typeface="Inter"/>
              <a:ea typeface="Inter"/>
              <a:cs typeface="Inter"/>
              <a:sym typeface="Inter"/>
            </a:endParaRPr>
          </a:p>
        </p:txBody>
      </p:sp>
      <p:sp>
        <p:nvSpPr>
          <p:cNvPr id="168" name="Google Shape;168;p39"/>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Pre-Reading Notes Guide</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Causes of Spanish Conquest</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169" name="Google Shape;169;p39"/>
          <p:cNvPicPr preferRelativeResize="0"/>
          <p:nvPr/>
        </p:nvPicPr>
        <p:blipFill>
          <a:blip r:embed="rId4">
            <a:alphaModFix/>
          </a:blip>
          <a:stretch>
            <a:fillRect/>
          </a:stretch>
        </p:blipFill>
        <p:spPr>
          <a:xfrm>
            <a:off x="203550" y="220497"/>
            <a:ext cx="1008511" cy="4182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3" name="Shape 173"/>
        <p:cNvGrpSpPr/>
        <p:nvPr/>
      </p:nvGrpSpPr>
      <p:grpSpPr>
        <a:xfrm>
          <a:off x="0" y="0"/>
          <a:ext cx="0" cy="0"/>
          <a:chOff x="0" y="0"/>
          <a:chExt cx="0" cy="0"/>
        </a:xfrm>
      </p:grpSpPr>
      <p:sp>
        <p:nvSpPr>
          <p:cNvPr id="174" name="Google Shape;174;p40"/>
          <p:cNvSpPr txBox="1"/>
          <p:nvPr/>
        </p:nvSpPr>
        <p:spPr>
          <a:xfrm>
            <a:off x="441450" y="90349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Causation</a:t>
            </a:r>
            <a:endParaRPr sz="1200">
              <a:latin typeface="Inter"/>
              <a:ea typeface="Inter"/>
              <a:cs typeface="Inter"/>
              <a:sym typeface="Inter"/>
            </a:endParaRPr>
          </a:p>
        </p:txBody>
      </p:sp>
      <p:sp>
        <p:nvSpPr>
          <p:cNvPr id="175" name="Google Shape;175;p40"/>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400">
                <a:solidFill>
                  <a:schemeClr val="dk1"/>
                </a:solidFill>
                <a:latin typeface="Plus Jakarta Sans Medium"/>
                <a:ea typeface="Plus Jakarta Sans Medium"/>
                <a:cs typeface="Plus Jakarta Sans Medium"/>
                <a:sym typeface="Plus Jakarta Sans Medium"/>
              </a:rPr>
              <a:t>Spanish Conquest: Cultural Differences</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176" name="Google Shape;176;p40"/>
          <p:cNvPicPr preferRelativeResize="0"/>
          <p:nvPr/>
        </p:nvPicPr>
        <p:blipFill>
          <a:blip r:embed="rId3">
            <a:alphaModFix/>
          </a:blip>
          <a:stretch>
            <a:fillRect/>
          </a:stretch>
        </p:blipFill>
        <p:spPr>
          <a:xfrm>
            <a:off x="203550" y="144297"/>
            <a:ext cx="1008511" cy="418200"/>
          </a:xfrm>
          <a:prstGeom prst="rect">
            <a:avLst/>
          </a:prstGeom>
          <a:noFill/>
          <a:ln>
            <a:noFill/>
          </a:ln>
        </p:spPr>
      </p:pic>
      <p:graphicFrame>
        <p:nvGraphicFramePr>
          <p:cNvPr id="177" name="Google Shape;177;p40"/>
          <p:cNvGraphicFramePr/>
          <p:nvPr/>
        </p:nvGraphicFramePr>
        <p:xfrm>
          <a:off x="441450" y="1118188"/>
          <a:ext cx="3000000" cy="3000000"/>
        </p:xfrm>
        <a:graphic>
          <a:graphicData uri="http://schemas.openxmlformats.org/drawingml/2006/table">
            <a:tbl>
              <a:tblPr>
                <a:noFill/>
                <a:tableStyleId>{78BF58B1-DD89-423F-BD7D-F5D9EE002044}</a:tableStyleId>
              </a:tblPr>
              <a:tblGrid>
                <a:gridCol w="4584150"/>
                <a:gridCol w="1964775"/>
              </a:tblGrid>
              <a:tr h="286125">
                <a:tc gridSpan="2">
                  <a:txBody>
                    <a:bodyPr/>
                    <a:lstStyle/>
                    <a:p>
                      <a:pPr indent="0" lvl="0" marL="0" rtl="0" algn="l">
                        <a:spcBef>
                          <a:spcPts val="0"/>
                        </a:spcBef>
                        <a:spcAft>
                          <a:spcPts val="0"/>
                        </a:spcAft>
                        <a:buNone/>
                      </a:pPr>
                      <a:r>
                        <a:rPr lang="en" sz="1200">
                          <a:latin typeface="Halant"/>
                          <a:ea typeface="Halant"/>
                          <a:cs typeface="Halant"/>
                          <a:sym typeface="Halant"/>
                        </a:rPr>
                        <a:t>Source: Charles C. Mann, </a:t>
                      </a:r>
                      <a:r>
                        <a:rPr i="1" lang="en" sz="1200">
                          <a:latin typeface="Halant"/>
                          <a:ea typeface="Halant"/>
                          <a:cs typeface="Halant"/>
                          <a:sym typeface="Halant"/>
                        </a:rPr>
                        <a:t>1491: New Revelations of the Americas Before Columbus</a:t>
                      </a:r>
                      <a:r>
                        <a:rPr lang="en" sz="1200">
                          <a:latin typeface="Halant"/>
                          <a:ea typeface="Halant"/>
                          <a:cs typeface="Halant"/>
                          <a:sym typeface="Halant"/>
                        </a:rPr>
                        <a:t>, 2005.</a:t>
                      </a:r>
                      <a:endParaRPr sz="12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Charles C. Mann is an American journalist and author. His works on the Americas in the late 15th century have received significant acclaim and have made notable contributions to the historical record.</a:t>
                      </a:r>
                      <a:endParaRPr sz="1200">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34150">
                <a:tc>
                  <a:txBody>
                    <a:bodyPr/>
                    <a:lstStyle/>
                    <a:p>
                      <a:pPr indent="0" lvl="0" marL="0" rtl="0" algn="l">
                        <a:spcBef>
                          <a:spcPts val="0"/>
                        </a:spcBef>
                        <a:spcAft>
                          <a:spcPts val="0"/>
                        </a:spcAft>
                        <a:buClr>
                          <a:schemeClr val="dk1"/>
                        </a:buClr>
                        <a:buSzPts val="1100"/>
                        <a:buFont typeface="Arial"/>
                        <a:buNone/>
                      </a:pPr>
                      <a:r>
                        <a:rPr b="1" lang="en" sz="1200" u="sng">
                          <a:solidFill>
                            <a:schemeClr val="dk1"/>
                          </a:solidFill>
                          <a:latin typeface="Inter"/>
                          <a:ea typeface="Inter"/>
                          <a:cs typeface="Inter"/>
                          <a:sym typeface="Inter"/>
                        </a:rPr>
                        <a:t>Cortés and the Triple Alliance/Mexica</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Dazzled as he was Cortés was also aware that with a single command Motecuhzoma could order his army “to obliterate all memory of us.” The Spaniards counteracted this threat by inventing a pretext to seize the </a:t>
                      </a:r>
                      <a:r>
                        <a:rPr i="1" lang="en" sz="1200">
                          <a:solidFill>
                            <a:schemeClr val="dk1"/>
                          </a:solidFill>
                          <a:latin typeface="Inter"/>
                          <a:ea typeface="Inter"/>
                          <a:cs typeface="Inter"/>
                          <a:sym typeface="Inter"/>
                        </a:rPr>
                        <a:t>tlatoani</a:t>
                      </a:r>
                      <a:r>
                        <a:rPr lang="en" sz="1200">
                          <a:solidFill>
                            <a:schemeClr val="dk1"/>
                          </a:solidFill>
                          <a:latin typeface="Inter"/>
                          <a:ea typeface="Inter"/>
                          <a:cs typeface="Inter"/>
                          <a:sym typeface="Inter"/>
                        </a:rPr>
                        <a:t> in his own palace, making him first their captive and then their puppet.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both Europe and Mesoamerica kings ruled by the dispensation of the heavens… Not wanting to act in a way that could result in Motecuhzoma’s death, the Mexica took seven months to mount a counterattack. Fearing the worst, the debased </a:t>
                      </a:r>
                      <a:r>
                        <a:rPr i="1" lang="en" sz="1200">
                          <a:solidFill>
                            <a:schemeClr val="dk1"/>
                          </a:solidFill>
                          <a:latin typeface="Inter"/>
                          <a:ea typeface="Inter"/>
                          <a:cs typeface="Inter"/>
                          <a:sym typeface="Inter"/>
                        </a:rPr>
                        <a:t>tlatoani</a:t>
                      </a:r>
                      <a:r>
                        <a:rPr lang="en" sz="1200">
                          <a:solidFill>
                            <a:schemeClr val="dk1"/>
                          </a:solidFill>
                          <a:latin typeface="Inter"/>
                          <a:ea typeface="Inter"/>
                          <a:cs typeface="Inter"/>
                          <a:sym typeface="Inter"/>
                        </a:rPr>
                        <a:t> made a begging public appearance on behalf of the Spanish. He soon died, either murdered by the Spaniards (according to Mexica accounts) or slain by his own countrymen (as Spanish chronicles tell it). Soon after came the long-delayed assault. Under the leadership of a vigorous new </a:t>
                      </a:r>
                      <a:r>
                        <a:rPr i="1" lang="en" sz="1200">
                          <a:solidFill>
                            <a:schemeClr val="dk1"/>
                          </a:solidFill>
                          <a:latin typeface="Inter"/>
                          <a:ea typeface="Inter"/>
                          <a:cs typeface="Inter"/>
                          <a:sym typeface="Inter"/>
                        </a:rPr>
                        <a:t>tlatoani</a:t>
                      </a:r>
                      <a:r>
                        <a:rPr lang="en" sz="1200">
                          <a:solidFill>
                            <a:schemeClr val="dk1"/>
                          </a:solidFill>
                          <a:latin typeface="Inter"/>
                          <a:ea typeface="Inter"/>
                          <a:cs typeface="Inter"/>
                          <a:sym typeface="Inter"/>
                        </a:rPr>
                        <a:t>, Cuitlahuac, the Indians forced the invaders into narrow alleys where horses were of little advantage. Under a pitiless hail of spears, darts and arrows, Cortés and his men retreated down the long causeways that linked the island city to the mainland. In a single brutal night the Mexica utterly vanquished Cortés, killing three-quarters of his men. Although the Alliance destroyed the causeways in front of the Spaniards, the remnants of the invaders were able to cross the gaps because they were so choked with the dead that the men could walk on the bodies of their countrymen. Because the Mexica did not view the goal of warfare as wiping out enemies to the last man, they did not hunt down the last Spaniards. A costly mistake: Cortés was among the escapees.</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 How did cultural differences impact Spanish conquest of Mexico?</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 Provide a quote to demonstrate the role of cultural differences in the Spanish conquest.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3. How well does the evidence support the following argument: </a:t>
                      </a:r>
                      <a:r>
                        <a:rPr b="1" lang="en" sz="1200">
                          <a:solidFill>
                            <a:schemeClr val="dk1"/>
                          </a:solidFill>
                          <a:latin typeface="Inter"/>
                          <a:ea typeface="Inter"/>
                          <a:cs typeface="Inter"/>
                          <a:sym typeface="Inter"/>
                        </a:rPr>
                        <a:t>Cultural Differences were the most important factor in the successful Spanish conquest?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1" name="Shape 181"/>
        <p:cNvGrpSpPr/>
        <p:nvPr/>
      </p:nvGrpSpPr>
      <p:grpSpPr>
        <a:xfrm>
          <a:off x="0" y="0"/>
          <a:ext cx="0" cy="0"/>
          <a:chOff x="0" y="0"/>
          <a:chExt cx="0" cy="0"/>
        </a:xfrm>
      </p:grpSpPr>
      <p:pic>
        <p:nvPicPr>
          <p:cNvPr id="182" name="Google Shape;182;p41"/>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83" name="Google Shape;183;p41"/>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1600">
                <a:latin typeface="Halant"/>
                <a:ea typeface="Halant"/>
                <a:cs typeface="Halant"/>
                <a:sym typeface="Halant"/>
              </a:rPr>
              <a:t>Causation</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2400">
                <a:latin typeface="Plus Jakarta Sans Medium"/>
                <a:ea typeface="Plus Jakarta Sans Medium"/>
                <a:cs typeface="Plus Jakarta Sans Medium"/>
                <a:sym typeface="Plus Jakarta Sans Medium"/>
              </a:rPr>
              <a:t>Spanish Colonization: Group Worksheet</a:t>
            </a:r>
            <a:endParaRPr sz="1400">
              <a:solidFill>
                <a:srgbClr val="000000"/>
              </a:solidFill>
              <a:latin typeface="Plus Jakarta Sans Medium"/>
              <a:ea typeface="Plus Jakarta Sans Medium"/>
              <a:cs typeface="Plus Jakarta Sans Medium"/>
              <a:sym typeface="Plus Jakarta Sans Medium"/>
            </a:endParaRPr>
          </a:p>
        </p:txBody>
      </p:sp>
      <p:pic>
        <p:nvPicPr>
          <p:cNvPr id="184" name="Google Shape;184;p41"/>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85" name="Google Shape;185;p41"/>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86" name="Google Shape;186;p41"/>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87" name="Google Shape;187;p41"/>
          <p:cNvSpPr txBox="1"/>
          <p:nvPr/>
        </p:nvSpPr>
        <p:spPr>
          <a:xfrm>
            <a:off x="1767625" y="1615888"/>
            <a:ext cx="5119200" cy="11550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None/>
            </a:pPr>
            <a:r>
              <a:rPr b="1" lang="en" sz="1200">
                <a:latin typeface="Halant"/>
                <a:ea typeface="Halant"/>
                <a:cs typeface="Halant"/>
                <a:sym typeface="Halant"/>
              </a:rPr>
              <a:t>Causation</a:t>
            </a:r>
            <a:endParaRPr b="1" sz="1200">
              <a:latin typeface="Halant"/>
              <a:ea typeface="Halant"/>
              <a:cs typeface="Halant"/>
              <a:sym typeface="Halant"/>
            </a:endParaRPr>
          </a:p>
          <a:p>
            <a:pPr indent="0" lvl="0" marL="0" rtl="0" algn="l">
              <a:spcBef>
                <a:spcPts val="0"/>
              </a:spcBef>
              <a:spcAft>
                <a:spcPts val="0"/>
              </a:spcAft>
              <a:buNone/>
            </a:pPr>
            <a:r>
              <a:t/>
            </a:r>
            <a:endParaRPr b="1" sz="9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000"/>
              <a:buFont typeface="Arial"/>
              <a:buNone/>
            </a:pPr>
            <a:r>
              <a:t/>
            </a:r>
            <a:endParaRPr sz="1000">
              <a:solidFill>
                <a:schemeClr val="dk1"/>
              </a:solidFill>
              <a:latin typeface="Inter"/>
              <a:ea typeface="Inter"/>
              <a:cs typeface="Inter"/>
              <a:sym typeface="Inter"/>
            </a:endParaRPr>
          </a:p>
        </p:txBody>
      </p:sp>
      <p:sp>
        <p:nvSpPr>
          <p:cNvPr id="188" name="Google Shape;188;p41"/>
          <p:cNvSpPr txBox="1"/>
          <p:nvPr/>
        </p:nvSpPr>
        <p:spPr>
          <a:xfrm>
            <a:off x="481812" y="2758353"/>
            <a:ext cx="6458400" cy="7287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As you move through the inside/outside circle, take notes about each of the factors that influenced successful Spanish conquest. Include details such as the events, significance, and impact.</a:t>
            </a:r>
            <a:endParaRPr sz="1300">
              <a:latin typeface="Halant"/>
              <a:ea typeface="Halant"/>
              <a:cs typeface="Halant"/>
              <a:sym typeface="Halant"/>
            </a:endParaRPr>
          </a:p>
        </p:txBody>
      </p:sp>
      <p:graphicFrame>
        <p:nvGraphicFramePr>
          <p:cNvPr id="189" name="Google Shape;189;p41"/>
          <p:cNvGraphicFramePr/>
          <p:nvPr/>
        </p:nvGraphicFramePr>
        <p:xfrm>
          <a:off x="481800" y="3554635"/>
          <a:ext cx="3000000" cy="3000000"/>
        </p:xfrm>
        <a:graphic>
          <a:graphicData uri="http://schemas.openxmlformats.org/drawingml/2006/table">
            <a:tbl>
              <a:tblPr>
                <a:noFill/>
                <a:tableStyleId>{AA293ED9-D451-42E8-9591-4BE6A77E1704}</a:tableStyleId>
              </a:tblPr>
              <a:tblGrid>
                <a:gridCol w="3229200"/>
                <a:gridCol w="3229200"/>
              </a:tblGrid>
              <a:tr h="363675">
                <a:tc>
                  <a:txBody>
                    <a:bodyPr/>
                    <a:lstStyle/>
                    <a:p>
                      <a:pPr indent="0" lvl="0" marL="0" rtl="0" algn="ctr">
                        <a:spcBef>
                          <a:spcPts val="0"/>
                        </a:spcBef>
                        <a:spcAft>
                          <a:spcPts val="0"/>
                        </a:spcAft>
                        <a:buNone/>
                      </a:pPr>
                      <a:r>
                        <a:rPr b="1" lang="en">
                          <a:latin typeface="Inter"/>
                          <a:ea typeface="Inter"/>
                          <a:cs typeface="Inter"/>
                          <a:sym typeface="Inter"/>
                        </a:rPr>
                        <a:t>Alliances</a:t>
                      </a:r>
                      <a:endParaRPr b="1">
                        <a:latin typeface="Inter"/>
                        <a:ea typeface="Inter"/>
                        <a:cs typeface="Inter"/>
                        <a:sym typeface="Inter"/>
                      </a:endParaRPr>
                    </a:p>
                  </a:txBody>
                  <a:tcPr marT="87275" marB="87275" marR="86050" marL="86050" anchor="ctr">
                    <a:solidFill>
                      <a:srgbClr val="B7B7B7"/>
                    </a:solidFill>
                  </a:tcPr>
                </a:tc>
                <a:tc>
                  <a:txBody>
                    <a:bodyPr/>
                    <a:lstStyle/>
                    <a:p>
                      <a:pPr indent="0" lvl="0" marL="0" rtl="0" algn="ctr">
                        <a:spcBef>
                          <a:spcPts val="0"/>
                        </a:spcBef>
                        <a:spcAft>
                          <a:spcPts val="0"/>
                        </a:spcAft>
                        <a:buNone/>
                      </a:pPr>
                      <a:r>
                        <a:rPr b="1" lang="en">
                          <a:solidFill>
                            <a:schemeClr val="dk1"/>
                          </a:solidFill>
                          <a:latin typeface="Inter"/>
                          <a:ea typeface="Inter"/>
                          <a:cs typeface="Inter"/>
                          <a:sym typeface="Inter"/>
                        </a:rPr>
                        <a:t>Military Strategies and Resources</a:t>
                      </a:r>
                      <a:endParaRPr sz="1100">
                        <a:latin typeface="Inter"/>
                        <a:ea typeface="Inter"/>
                        <a:cs typeface="Inter"/>
                        <a:sym typeface="Inter"/>
                      </a:endParaRPr>
                    </a:p>
                  </a:txBody>
                  <a:tcPr marT="87275" marB="87275" marR="86050" marL="86050">
                    <a:solidFill>
                      <a:srgbClr val="B7B7B7"/>
                    </a:solidFill>
                  </a:tcPr>
                </a:tc>
              </a:tr>
              <a:tr h="363675">
                <a:tc>
                  <a:txBody>
                    <a:bodyPr/>
                    <a:lstStyle/>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t/>
                      </a:r>
                      <a:endParaRPr sz="1100">
                        <a:latin typeface="Inter"/>
                        <a:ea typeface="Inter"/>
                        <a:cs typeface="Inter"/>
                        <a:sym typeface="Inter"/>
                      </a:endParaRPr>
                    </a:p>
                  </a:txBody>
                  <a:tcPr marT="87275" marB="87275" marR="86050" marL="86050"/>
                </a:tc>
              </a:tr>
              <a:tr h="363675">
                <a:tc>
                  <a:txBody>
                    <a:bodyPr/>
                    <a:lstStyle/>
                    <a:p>
                      <a:pPr indent="0" lvl="0" marL="0" rtl="0" algn="ctr">
                        <a:spcBef>
                          <a:spcPts val="0"/>
                        </a:spcBef>
                        <a:spcAft>
                          <a:spcPts val="0"/>
                        </a:spcAft>
                        <a:buNone/>
                      </a:pPr>
                      <a:r>
                        <a:rPr b="1" lang="en">
                          <a:solidFill>
                            <a:schemeClr val="dk1"/>
                          </a:solidFill>
                          <a:latin typeface="Inter"/>
                          <a:ea typeface="Inter"/>
                          <a:cs typeface="Inter"/>
                          <a:sym typeface="Inter"/>
                        </a:rPr>
                        <a:t>Disease</a:t>
                      </a:r>
                      <a:endParaRPr sz="1100">
                        <a:latin typeface="Inter"/>
                        <a:ea typeface="Inter"/>
                        <a:cs typeface="Inter"/>
                        <a:sym typeface="Inter"/>
                      </a:endParaRPr>
                    </a:p>
                  </a:txBody>
                  <a:tcPr marT="87275" marB="87275" marR="86050" marL="86050">
                    <a:solidFill>
                      <a:srgbClr val="B7B7B7"/>
                    </a:solidFill>
                  </a:tcPr>
                </a:tc>
                <a:tc>
                  <a:txBody>
                    <a:bodyPr/>
                    <a:lstStyle/>
                    <a:p>
                      <a:pPr indent="0" lvl="0" marL="0" rtl="0" algn="ctr">
                        <a:spcBef>
                          <a:spcPts val="0"/>
                        </a:spcBef>
                        <a:spcAft>
                          <a:spcPts val="0"/>
                        </a:spcAft>
                        <a:buNone/>
                      </a:pPr>
                      <a:r>
                        <a:rPr b="1" lang="en">
                          <a:solidFill>
                            <a:schemeClr val="dk1"/>
                          </a:solidFill>
                          <a:latin typeface="Inter"/>
                          <a:ea typeface="Inter"/>
                          <a:cs typeface="Inter"/>
                          <a:sym typeface="Inter"/>
                        </a:rPr>
                        <a:t>Cultural Differences</a:t>
                      </a:r>
                      <a:endParaRPr sz="1100">
                        <a:latin typeface="Inter"/>
                        <a:ea typeface="Inter"/>
                        <a:cs typeface="Inter"/>
                        <a:sym typeface="Inter"/>
                      </a:endParaRPr>
                    </a:p>
                  </a:txBody>
                  <a:tcPr marT="87275" marB="87275" marR="86050" marL="86050">
                    <a:solidFill>
                      <a:srgbClr val="B7B7B7"/>
                    </a:solidFill>
                  </a:tcPr>
                </a:tc>
              </a:tr>
              <a:tr h="363675">
                <a:tc>
                  <a:txBody>
                    <a:bodyPr/>
                    <a:lstStyle/>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t/>
                      </a:r>
                      <a:endParaRPr sz="1100">
                        <a:latin typeface="Inter"/>
                        <a:ea typeface="Inter"/>
                        <a:cs typeface="Inter"/>
                        <a:sym typeface="Inter"/>
                      </a:endParaRPr>
                    </a:p>
                  </a:txBody>
                  <a:tcPr marT="87275" marB="87275" marR="86050" marL="86050"/>
                </a:tc>
              </a:tr>
            </a:tbl>
          </a:graphicData>
        </a:graphic>
      </p:graphicFrame>
      <p:pic>
        <p:nvPicPr>
          <p:cNvPr id="190" name="Google Shape;190;p41"/>
          <p:cNvPicPr preferRelativeResize="0"/>
          <p:nvPr/>
        </p:nvPicPr>
        <p:blipFill>
          <a:blip r:embed="rId5">
            <a:alphaModFix/>
          </a:blip>
          <a:stretch>
            <a:fillRect/>
          </a:stretch>
        </p:blipFill>
        <p:spPr>
          <a:xfrm>
            <a:off x="670725" y="1684650"/>
            <a:ext cx="1017475" cy="10174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4" name="Shape 194"/>
        <p:cNvGrpSpPr/>
        <p:nvPr/>
      </p:nvGrpSpPr>
      <p:grpSpPr>
        <a:xfrm>
          <a:off x="0" y="0"/>
          <a:ext cx="0" cy="0"/>
          <a:chOff x="0" y="0"/>
          <a:chExt cx="0" cy="0"/>
        </a:xfrm>
      </p:grpSpPr>
      <p:sp>
        <p:nvSpPr>
          <p:cNvPr id="195" name="Google Shape;195;p42"/>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Historical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Causation</a:t>
            </a:r>
            <a:endParaRPr sz="2400">
              <a:solidFill>
                <a:schemeClr val="dk1"/>
              </a:solidFill>
              <a:latin typeface="Plus Jakarta Sans"/>
              <a:ea typeface="Plus Jakarta Sans"/>
              <a:cs typeface="Plus Jakarta Sans"/>
              <a:sym typeface="Plus Jakarta Sans"/>
            </a:endParaRPr>
          </a:p>
        </p:txBody>
      </p:sp>
      <p:sp>
        <p:nvSpPr>
          <p:cNvPr id="196" name="Google Shape;196;p42"/>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©2024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97" name="Google Shape;197;p42"/>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98" name="Google Shape;198;p42"/>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99" name="Google Shape;199;p42"/>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200" name="Google Shape;200;p42"/>
          <p:cNvSpPr txBox="1"/>
          <p:nvPr/>
        </p:nvSpPr>
        <p:spPr>
          <a:xfrm>
            <a:off x="427020" y="1833757"/>
            <a:ext cx="1710000" cy="6835800"/>
          </a:xfrm>
          <a:prstGeom prst="rect">
            <a:avLst/>
          </a:prstGeom>
          <a:noFill/>
          <a:ln cap="flat" cmpd="sng" w="9525">
            <a:solidFill>
              <a:schemeClr val="dk1"/>
            </a:solidFill>
            <a:prstDash val="solid"/>
            <a:round/>
            <a:headEnd len="sm" w="sm" type="none"/>
            <a:tailEnd len="sm" w="sm" type="none"/>
          </a:ln>
        </p:spPr>
        <p:txBody>
          <a:bodyPr anchorCtr="0" anchor="t" bIns="113100" lIns="113100" spcFirstLastPara="1" rIns="113100" wrap="square" tIns="113100">
            <a:noAutofit/>
          </a:bodyPr>
          <a:lstStyle/>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p>
            <a:pPr indent="0" lvl="0" marL="0" rtl="0" algn="l">
              <a:spcBef>
                <a:spcPts val="0"/>
              </a:spcBef>
              <a:spcAft>
                <a:spcPts val="0"/>
              </a:spcAft>
              <a:buNone/>
            </a:pPr>
            <a:r>
              <a:rPr lang="en" sz="1700">
                <a:latin typeface="Inter"/>
                <a:ea typeface="Inter"/>
                <a:cs typeface="Inter"/>
                <a:sym typeface="Inter"/>
              </a:rPr>
              <a:t>Rationale:</a:t>
            </a:r>
            <a:endParaRPr sz="1700">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sp>
        <p:nvSpPr>
          <p:cNvPr id="201" name="Google Shape;201;p42"/>
          <p:cNvSpPr txBox="1"/>
          <p:nvPr/>
        </p:nvSpPr>
        <p:spPr>
          <a:xfrm>
            <a:off x="5252200" y="3079788"/>
            <a:ext cx="1643700" cy="4343700"/>
          </a:xfrm>
          <a:prstGeom prst="rect">
            <a:avLst/>
          </a:prstGeom>
          <a:noFill/>
          <a:ln cap="flat" cmpd="sng" w="19050">
            <a:solidFill>
              <a:schemeClr val="dk1"/>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b="1" lang="en" sz="1400">
                <a:latin typeface="Inter"/>
                <a:ea typeface="Inter"/>
                <a:cs typeface="Inter"/>
                <a:sym typeface="Inter"/>
              </a:rPr>
              <a:t>Historical Event</a:t>
            </a:r>
            <a:endParaRPr b="1" sz="1400">
              <a:latin typeface="Inter"/>
              <a:ea typeface="Inter"/>
              <a:cs typeface="Inter"/>
              <a:sym typeface="Inter"/>
            </a:endParaRPr>
          </a:p>
          <a:p>
            <a:pPr indent="0" lvl="0" marL="0" rtl="0" algn="ctr">
              <a:spcBef>
                <a:spcPts val="0"/>
              </a:spcBef>
              <a:spcAft>
                <a:spcPts val="0"/>
              </a:spcAft>
              <a:buNone/>
            </a:pPr>
            <a:r>
              <a:t/>
            </a:r>
            <a:endParaRPr b="1" sz="1400">
              <a:latin typeface="Inter"/>
              <a:ea typeface="Inter"/>
              <a:cs typeface="Inter"/>
              <a:sym typeface="Inter"/>
            </a:endParaRPr>
          </a:p>
          <a:p>
            <a:pPr indent="0" lvl="0" marL="0" rtl="0" algn="ctr">
              <a:spcBef>
                <a:spcPts val="0"/>
              </a:spcBef>
              <a:spcAft>
                <a:spcPts val="0"/>
              </a:spcAft>
              <a:buNone/>
            </a:pPr>
            <a:r>
              <a:t/>
            </a:r>
            <a:endParaRPr b="1" sz="1400">
              <a:latin typeface="Inter"/>
              <a:ea typeface="Inter"/>
              <a:cs typeface="Inter"/>
              <a:sym typeface="Inter"/>
            </a:endParaRPr>
          </a:p>
          <a:p>
            <a:pPr indent="0" lvl="0" marL="0" rtl="0" algn="ctr">
              <a:spcBef>
                <a:spcPts val="0"/>
              </a:spcBef>
              <a:spcAft>
                <a:spcPts val="0"/>
              </a:spcAft>
              <a:buNone/>
            </a:pPr>
            <a:r>
              <a:t/>
            </a:r>
            <a:endParaRPr b="1" sz="1400">
              <a:latin typeface="Inter"/>
              <a:ea typeface="Inter"/>
              <a:cs typeface="Inter"/>
              <a:sym typeface="Inter"/>
            </a:endParaRPr>
          </a:p>
          <a:p>
            <a:pPr indent="0" lvl="0" marL="0" rtl="0" algn="ctr">
              <a:spcBef>
                <a:spcPts val="0"/>
              </a:spcBef>
              <a:spcAft>
                <a:spcPts val="0"/>
              </a:spcAft>
              <a:buNone/>
            </a:pPr>
            <a:r>
              <a:t/>
            </a:r>
            <a:endParaRPr b="1" sz="1400">
              <a:latin typeface="Inter"/>
              <a:ea typeface="Inter"/>
              <a:cs typeface="Inter"/>
              <a:sym typeface="Inter"/>
            </a:endParaRPr>
          </a:p>
          <a:p>
            <a:pPr indent="0" lvl="0" marL="0" rtl="0" algn="ctr">
              <a:spcBef>
                <a:spcPts val="0"/>
              </a:spcBef>
              <a:spcAft>
                <a:spcPts val="0"/>
              </a:spcAft>
              <a:buNone/>
            </a:pPr>
            <a:r>
              <a:t/>
            </a:r>
            <a:endParaRPr b="1" sz="1400">
              <a:latin typeface="Inter"/>
              <a:ea typeface="Inter"/>
              <a:cs typeface="Inter"/>
              <a:sym typeface="Inter"/>
            </a:endParaRPr>
          </a:p>
          <a:p>
            <a:pPr indent="0" lvl="0" marL="0" rtl="0" algn="ctr">
              <a:spcBef>
                <a:spcPts val="0"/>
              </a:spcBef>
              <a:spcAft>
                <a:spcPts val="0"/>
              </a:spcAft>
              <a:buNone/>
            </a:pPr>
            <a:r>
              <a:t/>
            </a:r>
            <a:endParaRPr b="1" sz="1400">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Successful</a:t>
            </a:r>
            <a:endParaRPr b="1">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Spanish Conquest</a:t>
            </a:r>
            <a:endParaRPr b="1">
              <a:solidFill>
                <a:schemeClr val="dk1"/>
              </a:solidFill>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a:p>
            <a:pPr indent="0" lvl="0" marL="0" rtl="0" algn="l">
              <a:spcBef>
                <a:spcPts val="0"/>
              </a:spcBef>
              <a:spcAft>
                <a:spcPts val="0"/>
              </a:spcAft>
              <a:buNone/>
            </a:pPr>
            <a:r>
              <a:t/>
            </a:r>
            <a:endParaRPr b="1" sz="1500">
              <a:latin typeface="Inter"/>
              <a:ea typeface="Inter"/>
              <a:cs typeface="Inter"/>
              <a:sym typeface="Inter"/>
            </a:endParaRPr>
          </a:p>
          <a:p>
            <a:pPr indent="0" lvl="0" marL="0" rtl="0" algn="ctr">
              <a:spcBef>
                <a:spcPts val="0"/>
              </a:spcBef>
              <a:spcAft>
                <a:spcPts val="0"/>
              </a:spcAft>
              <a:buNone/>
            </a:pPr>
            <a:r>
              <a:t/>
            </a:r>
            <a:endParaRPr b="1" sz="1500">
              <a:latin typeface="Inter"/>
              <a:ea typeface="Inter"/>
              <a:cs typeface="Inter"/>
              <a:sym typeface="Inter"/>
            </a:endParaRPr>
          </a:p>
        </p:txBody>
      </p:sp>
      <p:sp>
        <p:nvSpPr>
          <p:cNvPr id="202" name="Google Shape;202;p42"/>
          <p:cNvSpPr txBox="1"/>
          <p:nvPr/>
        </p:nvSpPr>
        <p:spPr>
          <a:xfrm>
            <a:off x="714827" y="2041804"/>
            <a:ext cx="1134600" cy="1590600"/>
          </a:xfrm>
          <a:prstGeom prst="rect">
            <a:avLst/>
          </a:prstGeom>
          <a:noFill/>
          <a:ln cap="flat" cmpd="sng" w="9525">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b="1" lang="en" sz="1400">
                <a:latin typeface="Inter"/>
                <a:ea typeface="Inter"/>
                <a:cs typeface="Inter"/>
                <a:sym typeface="Inter"/>
              </a:rPr>
              <a:t>Primary Cause/ Reason:</a:t>
            </a:r>
            <a:endParaRPr b="1" sz="1400">
              <a:latin typeface="Inter"/>
              <a:ea typeface="Inter"/>
              <a:cs typeface="Inter"/>
              <a:sym typeface="Inter"/>
            </a:endParaRPr>
          </a:p>
        </p:txBody>
      </p:sp>
      <p:sp>
        <p:nvSpPr>
          <p:cNvPr id="203" name="Google Shape;203;p42"/>
          <p:cNvSpPr txBox="1"/>
          <p:nvPr/>
        </p:nvSpPr>
        <p:spPr>
          <a:xfrm>
            <a:off x="4823459" y="971226"/>
            <a:ext cx="2064900" cy="20442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i="1" lang="en" sz="1100">
                <a:solidFill>
                  <a:schemeClr val="dk1"/>
                </a:solidFill>
                <a:latin typeface="Halant"/>
                <a:ea typeface="Halant"/>
                <a:cs typeface="Halant"/>
                <a:sym typeface="Halant"/>
              </a:rPr>
              <a:t>Directions</a:t>
            </a:r>
            <a:r>
              <a:rPr b="1" lang="en" sz="1100">
                <a:solidFill>
                  <a:schemeClr val="dk1"/>
                </a:solidFill>
                <a:latin typeface="Halant"/>
                <a:ea typeface="Halant"/>
                <a:cs typeface="Halant"/>
                <a:sym typeface="Halant"/>
              </a:rPr>
              <a:t>:</a:t>
            </a:r>
            <a:r>
              <a:rPr i="1" lang="en" sz="1100">
                <a:solidFill>
                  <a:schemeClr val="dk1"/>
                </a:solidFill>
                <a:latin typeface="Halant"/>
                <a:ea typeface="Halant"/>
                <a:cs typeface="Halant"/>
                <a:sym typeface="Halant"/>
              </a:rPr>
              <a:t> Using the four topics, 1) Military Strategy and Resources, 2) Disease, 3) Alliances, 4) Cultural Differences, label each cause. If possible, rank the secondary causes in order of importance (most important on top). Be sure to explain why you believe the primary cause is the most important.</a:t>
            </a:r>
            <a:endParaRPr b="1" i="1" sz="1100">
              <a:latin typeface="Plus Jakarta Sans"/>
              <a:ea typeface="Plus Jakarta Sans"/>
              <a:cs typeface="Plus Jakarta Sans"/>
              <a:sym typeface="Plus Jakarta Sans"/>
            </a:endParaRPr>
          </a:p>
        </p:txBody>
      </p:sp>
      <p:sp>
        <p:nvSpPr>
          <p:cNvPr id="204" name="Google Shape;204;p42"/>
          <p:cNvSpPr txBox="1"/>
          <p:nvPr/>
        </p:nvSpPr>
        <p:spPr>
          <a:xfrm>
            <a:off x="2806675" y="6625350"/>
            <a:ext cx="1643700" cy="2044200"/>
          </a:xfrm>
          <a:prstGeom prst="rect">
            <a:avLst/>
          </a:prstGeom>
          <a:noFill/>
          <a:ln cap="flat" cmpd="sng" w="9525">
            <a:solidFill>
              <a:srgbClr val="000000"/>
            </a:solidFill>
            <a:prstDash val="solid"/>
            <a:round/>
            <a:headEnd len="sm" w="sm" type="none"/>
            <a:tailEnd len="sm" w="sm" type="none"/>
          </a:ln>
        </p:spPr>
        <p:txBody>
          <a:bodyPr anchorCtr="0" anchor="t" bIns="113100" lIns="113100" spcFirstLastPara="1" rIns="113100" wrap="square" tIns="113100">
            <a:noAutofit/>
          </a:bodyPr>
          <a:lstStyle/>
          <a:p>
            <a:pPr indent="0" lvl="0" marL="0" rtl="0" algn="l">
              <a:spcBef>
                <a:spcPts val="0"/>
              </a:spcBef>
              <a:spcAft>
                <a:spcPts val="0"/>
              </a:spcAft>
              <a:buNone/>
            </a:pPr>
            <a:r>
              <a:t/>
            </a:r>
            <a:endParaRPr sz="1700"/>
          </a:p>
        </p:txBody>
      </p:sp>
      <p:cxnSp>
        <p:nvCxnSpPr>
          <p:cNvPr id="205" name="Google Shape;205;p42"/>
          <p:cNvCxnSpPr/>
          <p:nvPr/>
        </p:nvCxnSpPr>
        <p:spPr>
          <a:xfrm flipH="1" rot="10800000">
            <a:off x="2312731" y="4058311"/>
            <a:ext cx="2631600" cy="16200"/>
          </a:xfrm>
          <a:prstGeom prst="straightConnector1">
            <a:avLst/>
          </a:prstGeom>
          <a:noFill/>
          <a:ln cap="flat" cmpd="sng" w="19050">
            <a:solidFill>
              <a:srgbClr val="000000"/>
            </a:solidFill>
            <a:prstDash val="solid"/>
            <a:round/>
            <a:headEnd len="med" w="med" type="none"/>
            <a:tailEnd len="med" w="med" type="triangle"/>
          </a:ln>
        </p:spPr>
      </p:cxnSp>
      <p:cxnSp>
        <p:nvCxnSpPr>
          <p:cNvPr id="206" name="Google Shape;206;p42"/>
          <p:cNvCxnSpPr/>
          <p:nvPr/>
        </p:nvCxnSpPr>
        <p:spPr>
          <a:xfrm flipH="1" rot="10800000">
            <a:off x="2378819" y="6445653"/>
            <a:ext cx="2631600" cy="16200"/>
          </a:xfrm>
          <a:prstGeom prst="straightConnector1">
            <a:avLst/>
          </a:prstGeom>
          <a:noFill/>
          <a:ln cap="flat" cmpd="sng" w="19050">
            <a:solidFill>
              <a:srgbClr val="000000"/>
            </a:solidFill>
            <a:prstDash val="solid"/>
            <a:round/>
            <a:headEnd len="med" w="med" type="none"/>
            <a:tailEnd len="med" w="med" type="triangle"/>
          </a:ln>
        </p:spPr>
      </p:cxnSp>
      <p:cxnSp>
        <p:nvCxnSpPr>
          <p:cNvPr id="207" name="Google Shape;207;p42"/>
          <p:cNvCxnSpPr>
            <a:stCxn id="208" idx="3"/>
          </p:cNvCxnSpPr>
          <p:nvPr/>
        </p:nvCxnSpPr>
        <p:spPr>
          <a:xfrm>
            <a:off x="4450375" y="2858850"/>
            <a:ext cx="753600" cy="1021500"/>
          </a:xfrm>
          <a:prstGeom prst="straightConnector1">
            <a:avLst/>
          </a:prstGeom>
          <a:noFill/>
          <a:ln cap="flat" cmpd="sng" w="9525">
            <a:solidFill>
              <a:srgbClr val="595959"/>
            </a:solidFill>
            <a:prstDash val="solid"/>
            <a:round/>
            <a:headEnd len="med" w="med" type="none"/>
            <a:tailEnd len="med" w="med" type="triangle"/>
          </a:ln>
        </p:spPr>
      </p:cxnSp>
      <p:cxnSp>
        <p:nvCxnSpPr>
          <p:cNvPr id="209" name="Google Shape;209;p42"/>
          <p:cNvCxnSpPr>
            <a:stCxn id="204" idx="3"/>
          </p:cNvCxnSpPr>
          <p:nvPr/>
        </p:nvCxnSpPr>
        <p:spPr>
          <a:xfrm flipH="1" rot="10800000">
            <a:off x="4450375" y="6506850"/>
            <a:ext cx="739500" cy="1140600"/>
          </a:xfrm>
          <a:prstGeom prst="straightConnector1">
            <a:avLst/>
          </a:prstGeom>
          <a:noFill/>
          <a:ln cap="flat" cmpd="sng" w="9525">
            <a:solidFill>
              <a:srgbClr val="595959"/>
            </a:solidFill>
            <a:prstDash val="solid"/>
            <a:round/>
            <a:headEnd len="med" w="med" type="none"/>
            <a:tailEnd len="med" w="med" type="triangle"/>
          </a:ln>
        </p:spPr>
      </p:cxnSp>
      <p:cxnSp>
        <p:nvCxnSpPr>
          <p:cNvPr id="210" name="Google Shape;210;p42"/>
          <p:cNvCxnSpPr/>
          <p:nvPr/>
        </p:nvCxnSpPr>
        <p:spPr>
          <a:xfrm flipH="1" rot="10800000">
            <a:off x="4550270" y="5321925"/>
            <a:ext cx="399900" cy="3600"/>
          </a:xfrm>
          <a:prstGeom prst="straightConnector1">
            <a:avLst/>
          </a:prstGeom>
          <a:noFill/>
          <a:ln cap="flat" cmpd="sng" w="9525">
            <a:solidFill>
              <a:srgbClr val="595959"/>
            </a:solidFill>
            <a:prstDash val="solid"/>
            <a:round/>
            <a:headEnd len="med" w="med" type="none"/>
            <a:tailEnd len="med" w="med" type="triangle"/>
          </a:ln>
        </p:spPr>
      </p:cxnSp>
      <p:sp>
        <p:nvSpPr>
          <p:cNvPr id="211" name="Google Shape;211;p42"/>
          <p:cNvSpPr txBox="1"/>
          <p:nvPr/>
        </p:nvSpPr>
        <p:spPr>
          <a:xfrm>
            <a:off x="2806675" y="4237986"/>
            <a:ext cx="1643700" cy="2044200"/>
          </a:xfrm>
          <a:prstGeom prst="rect">
            <a:avLst/>
          </a:prstGeom>
          <a:noFill/>
          <a:ln cap="flat" cmpd="sng" w="9525">
            <a:solidFill>
              <a:srgbClr val="000000"/>
            </a:solidFill>
            <a:prstDash val="solid"/>
            <a:round/>
            <a:headEnd len="sm" w="sm" type="none"/>
            <a:tailEnd len="sm" w="sm" type="none"/>
          </a:ln>
        </p:spPr>
        <p:txBody>
          <a:bodyPr anchorCtr="0" anchor="t" bIns="113100" lIns="113100" spcFirstLastPara="1" rIns="113100" wrap="square" tIns="113100">
            <a:noAutofit/>
          </a:bodyPr>
          <a:lstStyle/>
          <a:p>
            <a:pPr indent="0" lvl="0" marL="0" rtl="0" algn="l">
              <a:spcBef>
                <a:spcPts val="0"/>
              </a:spcBef>
              <a:spcAft>
                <a:spcPts val="0"/>
              </a:spcAft>
              <a:buNone/>
            </a:pPr>
            <a:r>
              <a:t/>
            </a:r>
            <a:endParaRPr sz="1700"/>
          </a:p>
        </p:txBody>
      </p:sp>
      <p:sp>
        <p:nvSpPr>
          <p:cNvPr id="208" name="Google Shape;208;p42"/>
          <p:cNvSpPr txBox="1"/>
          <p:nvPr/>
        </p:nvSpPr>
        <p:spPr>
          <a:xfrm>
            <a:off x="2806675" y="1836750"/>
            <a:ext cx="1643700" cy="2044200"/>
          </a:xfrm>
          <a:prstGeom prst="rect">
            <a:avLst/>
          </a:prstGeom>
          <a:noFill/>
          <a:ln cap="flat" cmpd="sng" w="9525">
            <a:solidFill>
              <a:srgbClr val="000000"/>
            </a:solidFill>
            <a:prstDash val="solid"/>
            <a:round/>
            <a:headEnd len="sm" w="sm" type="none"/>
            <a:tailEnd len="sm" w="sm" type="none"/>
          </a:ln>
        </p:spPr>
        <p:txBody>
          <a:bodyPr anchorCtr="0" anchor="t" bIns="113100" lIns="113100" spcFirstLastPara="1" rIns="113100" wrap="square" tIns="113100">
            <a:noAutofit/>
          </a:bodyPr>
          <a:lstStyle/>
          <a:p>
            <a:pPr indent="0" lvl="0" marL="0" rtl="0" algn="l">
              <a:spcBef>
                <a:spcPts val="0"/>
              </a:spcBef>
              <a:spcAft>
                <a:spcPts val="0"/>
              </a:spcAft>
              <a:buNone/>
            </a:pPr>
            <a:r>
              <a:t/>
            </a:r>
            <a:endParaRPr sz="1700"/>
          </a:p>
        </p:txBody>
      </p:sp>
      <p:sp>
        <p:nvSpPr>
          <p:cNvPr id="212" name="Google Shape;212;p42"/>
          <p:cNvSpPr txBox="1"/>
          <p:nvPr/>
        </p:nvSpPr>
        <p:spPr>
          <a:xfrm>
            <a:off x="2758988" y="1138600"/>
            <a:ext cx="1757700" cy="607200"/>
          </a:xfrm>
          <a:prstGeom prst="rect">
            <a:avLst/>
          </a:prstGeom>
          <a:noFill/>
          <a:ln>
            <a:noFill/>
          </a:ln>
        </p:spPr>
        <p:txBody>
          <a:bodyPr anchorCtr="0" anchor="t" bIns="113100" lIns="113100" spcFirstLastPara="1" rIns="113100" wrap="square" tIns="113100">
            <a:noAutofit/>
          </a:bodyPr>
          <a:lstStyle/>
          <a:p>
            <a:pPr indent="0" lvl="0" marL="0" rtl="0" algn="ctr">
              <a:spcBef>
                <a:spcPts val="0"/>
              </a:spcBef>
              <a:spcAft>
                <a:spcPts val="0"/>
              </a:spcAft>
              <a:buNone/>
            </a:pPr>
            <a:r>
              <a:rPr b="1" lang="en" sz="1400">
                <a:latin typeface="Plus Jakarta Sans"/>
                <a:ea typeface="Plus Jakarta Sans"/>
                <a:cs typeface="Plus Jakarta Sans"/>
                <a:sym typeface="Plus Jakarta Sans"/>
              </a:rPr>
              <a:t>Secondary Causes/Reasons:</a:t>
            </a:r>
            <a:endParaRPr b="1" sz="1400">
              <a:latin typeface="Plus Jakarta Sans"/>
              <a:ea typeface="Plus Jakarta Sans"/>
              <a:cs typeface="Plus Jakarta Sans"/>
              <a:sym typeface="Plus Jakarta Sans"/>
            </a:endParaRPr>
          </a:p>
        </p:txBody>
      </p:sp>
      <p:pic>
        <p:nvPicPr>
          <p:cNvPr id="213" name="Google Shape;213;p42"/>
          <p:cNvPicPr preferRelativeResize="0"/>
          <p:nvPr/>
        </p:nvPicPr>
        <p:blipFill>
          <a:blip r:embed="rId5">
            <a:alphaModFix/>
          </a:blip>
          <a:stretch>
            <a:fillRect/>
          </a:stretch>
        </p:blipFill>
        <p:spPr>
          <a:xfrm>
            <a:off x="427013" y="947507"/>
            <a:ext cx="774471" cy="77447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7" name="Shape 217"/>
        <p:cNvGrpSpPr/>
        <p:nvPr/>
      </p:nvGrpSpPr>
      <p:grpSpPr>
        <a:xfrm>
          <a:off x="0" y="0"/>
          <a:ext cx="0" cy="0"/>
          <a:chOff x="0" y="0"/>
          <a:chExt cx="0" cy="0"/>
        </a:xfrm>
      </p:grpSpPr>
      <p:pic>
        <p:nvPicPr>
          <p:cNvPr id="218" name="Google Shape;218;p43"/>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219" name="Google Shape;219;p43"/>
          <p:cNvSpPr txBox="1"/>
          <p:nvPr/>
        </p:nvSpPr>
        <p:spPr>
          <a:xfrm>
            <a:off x="688000" y="1725198"/>
            <a:ext cx="5939400" cy="1397700"/>
          </a:xfrm>
          <a:prstGeom prst="rect">
            <a:avLst/>
          </a:prstGeom>
          <a:noFill/>
          <a:ln cap="flat" cmpd="sng" w="9525">
            <a:solidFill>
              <a:srgbClr val="B7B7B7"/>
            </a:solidFill>
            <a:prstDash val="solid"/>
            <a:round/>
            <a:headEnd len="sm" w="sm" type="none"/>
            <a:tailEnd len="sm" w="sm" type="none"/>
          </a:ln>
        </p:spPr>
        <p:txBody>
          <a:bodyPr anchorCtr="0" anchor="ctr" bIns="109750" lIns="109750" spcFirstLastPara="1" rIns="109750" wrap="square" tIns="109750">
            <a:noAutofit/>
          </a:bodyPr>
          <a:lstStyle/>
          <a:p>
            <a:pPr indent="0" lvl="0" marL="0" rtl="0" algn="ctr">
              <a:spcBef>
                <a:spcPts val="0"/>
              </a:spcBef>
              <a:spcAft>
                <a:spcPts val="0"/>
              </a:spcAft>
              <a:buClr>
                <a:schemeClr val="dk1"/>
              </a:buClr>
              <a:buSzPts val="1000"/>
              <a:buFont typeface="Arial"/>
              <a:buNone/>
            </a:pPr>
            <a:r>
              <a:rPr b="1" lang="en" sz="1700">
                <a:solidFill>
                  <a:schemeClr val="dk1"/>
                </a:solidFill>
                <a:latin typeface="Halant"/>
                <a:ea typeface="Halant"/>
                <a:cs typeface="Halant"/>
                <a:sym typeface="Halant"/>
              </a:rPr>
              <a:t>Supporting Question</a:t>
            </a:r>
            <a:endParaRPr b="1"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Inter"/>
                <a:ea typeface="Inter"/>
                <a:cs typeface="Inter"/>
                <a:sym typeface="Inter"/>
              </a:rPr>
              <a:t>What factors enabled Spain’s success in establishing colonies in the Americas?</a:t>
            </a:r>
            <a:endParaRPr b="1" sz="1600">
              <a:solidFill>
                <a:schemeClr val="dk1"/>
              </a:solidFill>
              <a:latin typeface="Inter"/>
              <a:ea typeface="Inter"/>
              <a:cs typeface="Inter"/>
              <a:sym typeface="Inter"/>
            </a:endParaRPr>
          </a:p>
        </p:txBody>
      </p:sp>
      <p:sp>
        <p:nvSpPr>
          <p:cNvPr id="220" name="Google Shape;220;p43"/>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1600">
                <a:latin typeface="Halant"/>
                <a:ea typeface="Halant"/>
                <a:cs typeface="Halant"/>
                <a:sym typeface="Halant"/>
              </a:rPr>
              <a:t>Spanish Colonization</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2400">
                <a:latin typeface="Plus Jakarta Sans Medium"/>
                <a:ea typeface="Plus Jakarta Sans Medium"/>
                <a:cs typeface="Plus Jakarta Sans Medium"/>
                <a:sym typeface="Plus Jakarta Sans Medium"/>
              </a:rPr>
              <a:t>DOK Question Generation (Exemplar)</a:t>
            </a:r>
            <a:endParaRPr sz="1400">
              <a:solidFill>
                <a:srgbClr val="000000"/>
              </a:solidFill>
              <a:latin typeface="Plus Jakarta Sans Medium"/>
              <a:ea typeface="Plus Jakarta Sans Medium"/>
              <a:cs typeface="Plus Jakarta Sans Medium"/>
              <a:sym typeface="Plus Jakarta Sans Medium"/>
            </a:endParaRPr>
          </a:p>
        </p:txBody>
      </p:sp>
      <p:pic>
        <p:nvPicPr>
          <p:cNvPr id="221" name="Google Shape;221;p43"/>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222" name="Google Shape;222;p43"/>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223" name="Google Shape;223;p43"/>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224" name="Google Shape;224;p43"/>
          <p:cNvSpPr txBox="1"/>
          <p:nvPr/>
        </p:nvSpPr>
        <p:spPr>
          <a:xfrm>
            <a:off x="476471" y="3209850"/>
            <a:ext cx="6458400" cy="5748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Create a list </a:t>
            </a:r>
            <a:r>
              <a:rPr lang="en" sz="1300">
                <a:solidFill>
                  <a:schemeClr val="dk1"/>
                </a:solidFill>
                <a:latin typeface="Halant"/>
                <a:ea typeface="Halant"/>
                <a:cs typeface="Halant"/>
                <a:sym typeface="Halant"/>
              </a:rPr>
              <a:t>of questions</a:t>
            </a:r>
            <a:r>
              <a:rPr lang="en" sz="1300">
                <a:solidFill>
                  <a:schemeClr val="dk1"/>
                </a:solidFill>
                <a:latin typeface="Halant"/>
                <a:ea typeface="Halant"/>
                <a:cs typeface="Halant"/>
                <a:sym typeface="Halant"/>
              </a:rPr>
              <a:t> for each Depth of Knowledge (DOK) level about the supporting question or Spanish Conquest.</a:t>
            </a:r>
            <a:endParaRPr sz="1300">
              <a:solidFill>
                <a:schemeClr val="dk1"/>
              </a:solidFill>
              <a:latin typeface="Halant"/>
              <a:ea typeface="Halant"/>
              <a:cs typeface="Halant"/>
              <a:sym typeface="Halant"/>
            </a:endParaRPr>
          </a:p>
        </p:txBody>
      </p:sp>
      <p:graphicFrame>
        <p:nvGraphicFramePr>
          <p:cNvPr id="225" name="Google Shape;225;p43"/>
          <p:cNvGraphicFramePr/>
          <p:nvPr/>
        </p:nvGraphicFramePr>
        <p:xfrm>
          <a:off x="476471" y="3882948"/>
          <a:ext cx="3000000" cy="3000000"/>
        </p:xfrm>
        <a:graphic>
          <a:graphicData uri="http://schemas.openxmlformats.org/drawingml/2006/table">
            <a:tbl>
              <a:tblPr>
                <a:noFill/>
                <a:tableStyleId>{AA293ED9-D451-42E8-9591-4BE6A77E1704}</a:tableStyleId>
              </a:tblPr>
              <a:tblGrid>
                <a:gridCol w="3179650"/>
                <a:gridCol w="3179650"/>
              </a:tblGrid>
              <a:tr h="1671375">
                <a:tc>
                  <a:txBody>
                    <a:bodyPr/>
                    <a:lstStyle/>
                    <a:p>
                      <a:pPr indent="0" lvl="0" marL="0" rtl="0" algn="ctr">
                        <a:spcBef>
                          <a:spcPts val="0"/>
                        </a:spcBef>
                        <a:spcAft>
                          <a:spcPts val="0"/>
                        </a:spcAft>
                        <a:buNone/>
                      </a:pPr>
                      <a:r>
                        <a:rPr lang="en" sz="1300">
                          <a:latin typeface="Inter"/>
                          <a:ea typeface="Inter"/>
                          <a:cs typeface="Inter"/>
                          <a:sym typeface="Inter"/>
                        </a:rPr>
                        <a:t>DOK 1</a:t>
                      </a:r>
                      <a:endParaRPr sz="1300">
                        <a:latin typeface="Inter"/>
                        <a:ea typeface="Inter"/>
                        <a:cs typeface="Inter"/>
                        <a:sym typeface="Inter"/>
                      </a:endParaRPr>
                    </a:p>
                    <a:p>
                      <a:pPr indent="0" lvl="0" marL="0" rtl="0" algn="ctr">
                        <a:spcBef>
                          <a:spcPts val="0"/>
                        </a:spcBef>
                        <a:spcAft>
                          <a:spcPts val="0"/>
                        </a:spcAft>
                        <a:buNone/>
                      </a:pPr>
                      <a:r>
                        <a:rPr lang="en" sz="1100">
                          <a:latin typeface="Inter"/>
                          <a:ea typeface="Inter"/>
                          <a:cs typeface="Inter"/>
                          <a:sym typeface="Inter"/>
                        </a:rPr>
                        <a:t>Questions often begin with “who, what, where, when”</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Who were the leaders of the Spanish Conquest?</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Where did the extent of the Spanish empire start and end?</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rPr lang="en" sz="1300">
                          <a:latin typeface="Inter"/>
                          <a:ea typeface="Inter"/>
                          <a:cs typeface="Inter"/>
                          <a:sym typeface="Inter"/>
                        </a:rPr>
                        <a:t>DOK 2</a:t>
                      </a:r>
                      <a:endParaRPr sz="1300">
                        <a:latin typeface="Inter"/>
                        <a:ea typeface="Inter"/>
                        <a:cs typeface="Inter"/>
                        <a:sym typeface="Inter"/>
                      </a:endParaRPr>
                    </a:p>
                    <a:p>
                      <a:pPr indent="0" lvl="0" marL="0" rtl="0" algn="ctr">
                        <a:spcBef>
                          <a:spcPts val="0"/>
                        </a:spcBef>
                        <a:spcAft>
                          <a:spcPts val="0"/>
                        </a:spcAft>
                        <a:buNone/>
                      </a:pPr>
                      <a:r>
                        <a:rPr lang="en" sz="1100">
                          <a:latin typeface="Inter"/>
                          <a:ea typeface="Inter"/>
                          <a:cs typeface="Inter"/>
                          <a:sym typeface="Inter"/>
                        </a:rPr>
                        <a:t>Questions often begin with “why or how”</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Why couldn’t the Indigenous peoples successfully resist?</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How were Indigenous peoples treated after the conquest was completed?</a:t>
                      </a:r>
                      <a:endParaRPr sz="1100">
                        <a:latin typeface="Inter"/>
                        <a:ea typeface="Inter"/>
                        <a:cs typeface="Inter"/>
                        <a:sym typeface="Inter"/>
                      </a:endParaRPr>
                    </a:p>
                  </a:txBody>
                  <a:tcPr marT="87275" marB="87275" marR="86050" marL="86050"/>
                </a:tc>
              </a:tr>
              <a:tr h="2098575">
                <a:tc>
                  <a:txBody>
                    <a:bodyPr/>
                    <a:lstStyle/>
                    <a:p>
                      <a:pPr indent="0" lvl="0" marL="0" rtl="0" algn="ctr">
                        <a:spcBef>
                          <a:spcPts val="0"/>
                        </a:spcBef>
                        <a:spcAft>
                          <a:spcPts val="0"/>
                        </a:spcAft>
                        <a:buNone/>
                      </a:pPr>
                      <a:r>
                        <a:rPr lang="en" sz="1300">
                          <a:latin typeface="Inter"/>
                          <a:ea typeface="Inter"/>
                          <a:cs typeface="Inter"/>
                          <a:sym typeface="Inter"/>
                        </a:rPr>
                        <a:t>DOK 3</a:t>
                      </a:r>
                      <a:endParaRPr sz="1300">
                        <a:latin typeface="Inter"/>
                        <a:ea typeface="Inter"/>
                        <a:cs typeface="Inter"/>
                        <a:sym typeface="Inter"/>
                      </a:endParaRPr>
                    </a:p>
                    <a:p>
                      <a:pPr indent="0" lvl="0" marL="0" rtl="0" algn="ctr">
                        <a:spcBef>
                          <a:spcPts val="0"/>
                        </a:spcBef>
                        <a:spcAft>
                          <a:spcPts val="0"/>
                        </a:spcAft>
                        <a:buNone/>
                      </a:pPr>
                      <a:r>
                        <a:rPr lang="en" sz="1100">
                          <a:latin typeface="Inter"/>
                          <a:ea typeface="Inter"/>
                          <a:cs typeface="Inter"/>
                          <a:sym typeface="Inter"/>
                        </a:rPr>
                        <a:t>Questions often begin with “should, could, would, do you think” followed by a specific historical event or person.</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Do you think the conquistadors were driven more by wealth or the spread of Christianity?</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Would the Spanish conquest have been possible without the spread of disease?</a:t>
                      </a:r>
                      <a:endParaRPr sz="1100">
                        <a:latin typeface="Inter"/>
                        <a:ea typeface="Inter"/>
                        <a:cs typeface="Inter"/>
                        <a:sym typeface="Inter"/>
                      </a:endParaRPr>
                    </a:p>
                    <a:p>
                      <a:pPr indent="0" lvl="0" marL="0" rtl="0" algn="ctr">
                        <a:spcBef>
                          <a:spcPts val="0"/>
                        </a:spcBef>
                        <a:spcAft>
                          <a:spcPts val="0"/>
                        </a:spcAft>
                        <a:buNone/>
                      </a:pPr>
                      <a:r>
                        <a:t/>
                      </a:r>
                      <a:endParaRPr sz="11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rPr lang="en" sz="1300">
                          <a:latin typeface="Inter"/>
                          <a:ea typeface="Inter"/>
                          <a:cs typeface="Inter"/>
                          <a:sym typeface="Inter"/>
                        </a:rPr>
                        <a:t>DOK 4</a:t>
                      </a:r>
                      <a:endParaRPr sz="1300">
                        <a:latin typeface="Inter"/>
                        <a:ea typeface="Inter"/>
                        <a:cs typeface="Inter"/>
                        <a:sym typeface="Inter"/>
                      </a:endParaRPr>
                    </a:p>
                    <a:p>
                      <a:pPr indent="0" lvl="0" marL="0" rtl="0" algn="ctr">
                        <a:spcBef>
                          <a:spcPts val="0"/>
                        </a:spcBef>
                        <a:spcAft>
                          <a:spcPts val="0"/>
                        </a:spcAft>
                        <a:buNone/>
                      </a:pPr>
                      <a:r>
                        <a:rPr lang="en" sz="1100">
                          <a:latin typeface="Inter"/>
                          <a:ea typeface="Inter"/>
                          <a:cs typeface="Inter"/>
                          <a:sym typeface="Inter"/>
                        </a:rPr>
                        <a:t>Questions often begin with “should, could, would, do you think” followed by a big idea</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Do you think Spanish success was inevitable?</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Would global interactions today look different if the Spanish conquest had failed?</a:t>
                      </a:r>
                      <a:endParaRPr b="1" sz="1200">
                        <a:solidFill>
                          <a:schemeClr val="accent1"/>
                        </a:solidFill>
                        <a:latin typeface="Inter"/>
                        <a:ea typeface="Inter"/>
                        <a:cs typeface="Inter"/>
                        <a:sym typeface="Inter"/>
                      </a:endParaRPr>
                    </a:p>
                  </a:txBody>
                  <a:tcPr marT="87275" marB="87275" marR="86050" marL="86050"/>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9" name="Shape 229"/>
        <p:cNvGrpSpPr/>
        <p:nvPr/>
      </p:nvGrpSpPr>
      <p:grpSpPr>
        <a:xfrm>
          <a:off x="0" y="0"/>
          <a:ext cx="0" cy="0"/>
          <a:chOff x="0" y="0"/>
          <a:chExt cx="0" cy="0"/>
        </a:xfrm>
      </p:grpSpPr>
      <p:pic>
        <p:nvPicPr>
          <p:cNvPr id="230" name="Google Shape;230;p44"/>
          <p:cNvPicPr preferRelativeResize="0"/>
          <p:nvPr/>
        </p:nvPicPr>
        <p:blipFill rotWithShape="1">
          <a:blip r:embed="rId3">
            <a:alphaModFix/>
          </a:blip>
          <a:srcRect b="0" l="0" r="59947" t="0"/>
          <a:stretch/>
        </p:blipFill>
        <p:spPr>
          <a:xfrm rot="5400000">
            <a:off x="3841299" y="2324562"/>
            <a:ext cx="2611301" cy="3667351"/>
          </a:xfrm>
          <a:prstGeom prst="rect">
            <a:avLst/>
          </a:prstGeom>
          <a:noFill/>
          <a:ln>
            <a:noFill/>
          </a:ln>
        </p:spPr>
      </p:pic>
      <p:graphicFrame>
        <p:nvGraphicFramePr>
          <p:cNvPr id="231" name="Google Shape;231;p44"/>
          <p:cNvGraphicFramePr/>
          <p:nvPr/>
        </p:nvGraphicFramePr>
        <p:xfrm>
          <a:off x="441450" y="1118188"/>
          <a:ext cx="3000000" cy="3000000"/>
        </p:xfrm>
        <a:graphic>
          <a:graphicData uri="http://schemas.openxmlformats.org/drawingml/2006/table">
            <a:tbl>
              <a:tblPr>
                <a:noFill/>
                <a:tableStyleId>{78BF58B1-DD89-423F-BD7D-F5D9EE002044}</a:tableStyleId>
              </a:tblPr>
              <a:tblGrid>
                <a:gridCol w="6539175"/>
              </a:tblGrid>
              <a:tr h="286125">
                <a:tc>
                  <a:txBody>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Follow along with the slides to answer the following questions.</a:t>
                      </a:r>
                      <a:endParaRPr sz="1200">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34150">
                <a:tc>
                  <a:txBody>
                    <a:bodyPr/>
                    <a:lstStyle/>
                    <a:p>
                      <a:pPr indent="0" lvl="0" marL="0" rtl="0" algn="ctr">
                        <a:spcBef>
                          <a:spcPts val="0"/>
                        </a:spcBef>
                        <a:spcAft>
                          <a:spcPts val="0"/>
                        </a:spcAft>
                        <a:buClr>
                          <a:schemeClr val="dk1"/>
                        </a:buClr>
                        <a:buSzPts val="1100"/>
                        <a:buFont typeface="Arial"/>
                        <a:buNone/>
                      </a:pPr>
                      <a:r>
                        <a:rPr b="1" lang="en" u="sng">
                          <a:solidFill>
                            <a:schemeClr val="dk1"/>
                          </a:solidFill>
                          <a:latin typeface="Inter"/>
                          <a:ea typeface="Inter"/>
                          <a:cs typeface="Inter"/>
                          <a:sym typeface="Inter"/>
                        </a:rPr>
                        <a:t>Cortés and the Triple Alliance/Mexica</a:t>
                      </a:r>
                      <a:endParaRPr b="1" u="sng">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People and Places to Know:</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was Hernán Cortés?</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Spanish conquistador who claimed Mexico for Spain</a:t>
                      </a:r>
                      <a:endParaRPr sz="1200">
                        <a:solidFill>
                          <a:schemeClr val="dk1"/>
                        </a:solidFill>
                        <a:latin typeface="Inter"/>
                        <a:ea typeface="Inter"/>
                        <a:cs typeface="Inter"/>
                        <a:sym typeface="Inter"/>
                      </a:endParaRPr>
                    </a:p>
                    <a:p>
                      <a:pPr indent="-304800" lvl="0" marL="457200" rtl="0" algn="l">
                        <a:spcBef>
                          <a:spcPts val="100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the Triple Alliance/Mexica?</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A coalition formed by three groups to form the Aztec Empire </a:t>
                      </a:r>
                      <a:endParaRPr sz="1200">
                        <a:solidFill>
                          <a:schemeClr val="dk1"/>
                        </a:solidFill>
                        <a:latin typeface="Inter"/>
                        <a:ea typeface="Inter"/>
                        <a:cs typeface="Inter"/>
                        <a:sym typeface="Inter"/>
                      </a:endParaRPr>
                    </a:p>
                    <a:p>
                      <a:pPr indent="-304800" lvl="0" marL="457200" rtl="0" algn="l">
                        <a:spcBef>
                          <a:spcPts val="100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the conquistadors?</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Spanish explorers and soldiers who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conquered territories in the Americas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a </a:t>
                      </a:r>
                      <a:r>
                        <a:rPr i="1" lang="en" sz="1200">
                          <a:solidFill>
                            <a:schemeClr val="dk1"/>
                          </a:solidFill>
                          <a:latin typeface="Inter"/>
                          <a:ea typeface="Inter"/>
                          <a:cs typeface="Inter"/>
                          <a:sym typeface="Inter"/>
                        </a:rPr>
                        <a:t>tlatoani</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political and military ruler of the Mexica</a:t>
                      </a:r>
                      <a:endParaRPr sz="1200">
                        <a:solidFill>
                          <a:schemeClr val="dk1"/>
                        </a:solidFill>
                        <a:latin typeface="Inter"/>
                        <a:ea typeface="Inter"/>
                        <a:cs typeface="Inter"/>
                        <a:sym typeface="Inter"/>
                      </a:endParaRPr>
                    </a:p>
                    <a:p>
                      <a:pPr indent="-304800" lvl="0" marL="457200" rtl="0" algn="l">
                        <a:spcBef>
                          <a:spcPts val="100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was Moctezuma?</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a:t>
                      </a:r>
                      <a:r>
                        <a:rPr b="1" i="1" lang="en" sz="1200">
                          <a:solidFill>
                            <a:srgbClr val="E95C3D"/>
                          </a:solidFill>
                          <a:latin typeface="Inter"/>
                          <a:ea typeface="Inter"/>
                          <a:cs typeface="Inter"/>
                          <a:sym typeface="Inter"/>
                        </a:rPr>
                        <a:t>tlatoani</a:t>
                      </a:r>
                      <a:r>
                        <a:rPr b="1" lang="en" sz="1200">
                          <a:solidFill>
                            <a:srgbClr val="E95C3D"/>
                          </a:solidFill>
                          <a:latin typeface="Inter"/>
                          <a:ea typeface="Inter"/>
                          <a:cs typeface="Inter"/>
                          <a:sym typeface="Inter"/>
                        </a:rPr>
                        <a:t> of the Mexica from 1502 to 1520</a:t>
                      </a:r>
                      <a:endParaRPr sz="1200">
                        <a:solidFill>
                          <a:schemeClr val="dk1"/>
                        </a:solidFill>
                        <a:latin typeface="Inter"/>
                        <a:ea typeface="Inter"/>
                        <a:cs typeface="Inter"/>
                        <a:sym typeface="Inter"/>
                      </a:endParaRPr>
                    </a:p>
                    <a:p>
                      <a:pPr indent="-304800" lvl="0" marL="457200" rtl="0" algn="l">
                        <a:spcBef>
                          <a:spcPts val="100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was Cuitlahuac?</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a:t>
                      </a:r>
                      <a:r>
                        <a:rPr b="1" i="1" lang="en" sz="1200">
                          <a:solidFill>
                            <a:srgbClr val="E95C3D"/>
                          </a:solidFill>
                          <a:latin typeface="Inter"/>
                          <a:ea typeface="Inter"/>
                          <a:cs typeface="Inter"/>
                          <a:sym typeface="Inter"/>
                        </a:rPr>
                        <a:t>tlatoani</a:t>
                      </a:r>
                      <a:r>
                        <a:rPr b="1" lang="en" sz="1200">
                          <a:solidFill>
                            <a:srgbClr val="E95C3D"/>
                          </a:solidFill>
                          <a:latin typeface="Inter"/>
                          <a:ea typeface="Inter"/>
                          <a:cs typeface="Inter"/>
                          <a:sym typeface="Inter"/>
                        </a:rPr>
                        <a:t> of the Mexica in 1520 after the death of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Moctezuma</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the Tlaxcala?</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A group of Nahua city-states allied with the Spanish against the Mexica</a:t>
                      </a:r>
                      <a:endParaRPr sz="1200">
                        <a:solidFill>
                          <a:schemeClr val="dk1"/>
                        </a:solidFill>
                        <a:latin typeface="Inter"/>
                        <a:ea typeface="Inter"/>
                        <a:cs typeface="Inter"/>
                        <a:sym typeface="Inter"/>
                      </a:endParaRPr>
                    </a:p>
                    <a:p>
                      <a:pPr indent="-304800" lvl="0" marL="457200" rtl="0" algn="l">
                        <a:spcBef>
                          <a:spcPts val="100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Where was Tenochtitlan?</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capital city of the Mexica was located on an island in Lake Texcoco</a:t>
                      </a:r>
                      <a:endParaRPr sz="1200">
                        <a:solidFill>
                          <a:schemeClr val="dk1"/>
                        </a:solidFill>
                        <a:latin typeface="Inter"/>
                        <a:ea typeface="Inter"/>
                        <a:cs typeface="Inter"/>
                        <a:sym typeface="Inter"/>
                      </a:endParaRPr>
                    </a:p>
                    <a:p>
                      <a:pPr indent="0" lvl="0" marL="0" rtl="0" algn="l">
                        <a:spcBef>
                          <a:spcPts val="100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Basic Background:</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 your own words, write a basic summary of the conquest of Mexico.</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Spanish, led by Cortés, allied with the Tlaxcalans after arriving in Mexico in 1519. Together, they defeated the Aztecs in 1521.</a:t>
                      </a:r>
                      <a:endParaRPr b="1" sz="1200">
                        <a:solidFill>
                          <a:srgbClr val="E95C3D"/>
                        </a:solidFill>
                        <a:latin typeface="Inter"/>
                        <a:ea typeface="Inter"/>
                        <a:cs typeface="Inter"/>
                        <a:sym typeface="Inter"/>
                      </a:endParaRPr>
                    </a:p>
                    <a:p>
                      <a:pPr indent="0" lvl="0" marL="0" rtl="0" algn="l">
                        <a:spcBef>
                          <a:spcPts val="100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On the map:</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Label Tenochtitlan</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Draw the route of Cortés and the conquistadors</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Color the boundaries of the Triple Alliance</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Label the area controlled by the Tlaxcalans</a:t>
                      </a:r>
                      <a:endParaRPr sz="1200">
                        <a:solidFill>
                          <a:schemeClr val="dk1"/>
                        </a:solidFill>
                        <a:latin typeface="Inter"/>
                        <a:ea typeface="Inter"/>
                        <a:cs typeface="Inter"/>
                        <a:sym typeface="Inter"/>
                      </a:endParaRPr>
                    </a:p>
                  </a:txBody>
                  <a:tcPr marT="109725" marB="109725" marR="109725" marL="109725">
                    <a:lnL cap="flat" cmpd="sng" w="12700">
                      <a:solidFill>
                        <a:schemeClr val="dk1">
                          <a:alpha val="0"/>
                        </a:schemeClr>
                      </a:solidFill>
                      <a:prstDash val="solid"/>
                      <a:round/>
                      <a:headEnd len="sm" w="sm" type="none"/>
                      <a:tailEnd len="sm" w="sm" type="none"/>
                    </a:lnL>
                    <a:lnR cap="flat" cmpd="sng" w="12700">
                      <a:solidFill>
                        <a:schemeClr val="dk1">
                          <a:alpha val="0"/>
                        </a:scheme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chemeClr val="dk1">
                          <a:alpha val="0"/>
                        </a:schemeClr>
                      </a:solidFill>
                      <a:prstDash val="solid"/>
                      <a:round/>
                      <a:headEnd len="sm" w="sm" type="none"/>
                      <a:tailEnd len="sm" w="sm" type="none"/>
                    </a:lnB>
                  </a:tcPr>
                </a:tc>
              </a:tr>
            </a:tbl>
          </a:graphicData>
        </a:graphic>
      </p:graphicFrame>
      <p:sp>
        <p:nvSpPr>
          <p:cNvPr id="232" name="Google Shape;232;p44"/>
          <p:cNvSpPr txBox="1"/>
          <p:nvPr/>
        </p:nvSpPr>
        <p:spPr>
          <a:xfrm>
            <a:off x="441450" y="90349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Causation</a:t>
            </a:r>
            <a:endParaRPr sz="1200">
              <a:latin typeface="Inter"/>
              <a:ea typeface="Inter"/>
              <a:cs typeface="Inter"/>
              <a:sym typeface="Inter"/>
            </a:endParaRPr>
          </a:p>
        </p:txBody>
      </p:sp>
      <p:sp>
        <p:nvSpPr>
          <p:cNvPr id="233" name="Google Shape;233;p44"/>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Pre-Reading Notes Guide</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Causes of Spanish Conquest (Exemplar)</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234" name="Google Shape;234;p44"/>
          <p:cNvPicPr preferRelativeResize="0"/>
          <p:nvPr/>
        </p:nvPicPr>
        <p:blipFill>
          <a:blip r:embed="rId4">
            <a:alphaModFix/>
          </a:blip>
          <a:stretch>
            <a:fillRect/>
          </a:stretch>
        </p:blipFill>
        <p:spPr>
          <a:xfrm>
            <a:off x="203550" y="220497"/>
            <a:ext cx="1008511" cy="418200"/>
          </a:xfrm>
          <a:prstGeom prst="rect">
            <a:avLst/>
          </a:prstGeom>
          <a:noFill/>
          <a:ln>
            <a:noFill/>
          </a:ln>
        </p:spPr>
      </p:pic>
      <p:sp>
        <p:nvSpPr>
          <p:cNvPr id="235" name="Google Shape;235;p44"/>
          <p:cNvSpPr/>
          <p:nvPr/>
        </p:nvSpPr>
        <p:spPr>
          <a:xfrm>
            <a:off x="5018800" y="4471775"/>
            <a:ext cx="745800" cy="665700"/>
          </a:xfrm>
          <a:prstGeom prst="ellipse">
            <a:avLst/>
          </a:prstGeom>
          <a:solidFill>
            <a:srgbClr val="E95C3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36" name="Google Shape;236;p44"/>
          <p:cNvSpPr/>
          <p:nvPr/>
        </p:nvSpPr>
        <p:spPr>
          <a:xfrm>
            <a:off x="5332775" y="4648050"/>
            <a:ext cx="183600" cy="172200"/>
          </a:xfrm>
          <a:prstGeom prst="ellipse">
            <a:avLst/>
          </a:prstGeom>
          <a:solidFill>
            <a:srgbClr val="FCFCFC"/>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237" name="Google Shape;237;p44"/>
          <p:cNvCxnSpPr/>
          <p:nvPr/>
        </p:nvCxnSpPr>
        <p:spPr>
          <a:xfrm flipH="1" rot="10800000">
            <a:off x="5435863" y="4058832"/>
            <a:ext cx="549000" cy="660000"/>
          </a:xfrm>
          <a:prstGeom prst="straightConnector1">
            <a:avLst/>
          </a:prstGeom>
          <a:noFill/>
          <a:ln cap="flat" cmpd="sng" w="28575">
            <a:solidFill>
              <a:schemeClr val="dk1"/>
            </a:solidFill>
            <a:prstDash val="solid"/>
            <a:round/>
            <a:headEnd len="med" w="med" type="none"/>
            <a:tailEnd len="med" w="med" type="triangle"/>
          </a:ln>
        </p:spPr>
      </p:cxnSp>
      <p:sp>
        <p:nvSpPr>
          <p:cNvPr id="238" name="Google Shape;238;p44"/>
          <p:cNvSpPr txBox="1"/>
          <p:nvPr/>
        </p:nvSpPr>
        <p:spPr>
          <a:xfrm>
            <a:off x="5934075" y="3712625"/>
            <a:ext cx="711600" cy="3414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rgbClr val="E95C3D"/>
                </a:solidFill>
                <a:latin typeface="Inter"/>
                <a:ea typeface="Inter"/>
                <a:cs typeface="Inter"/>
                <a:sym typeface="Inter"/>
              </a:rPr>
              <a:t>Tlaxcala</a:t>
            </a:r>
            <a:endParaRPr b="1" sz="1000">
              <a:solidFill>
                <a:srgbClr val="E95C3D"/>
              </a:solidFill>
              <a:latin typeface="Inter"/>
              <a:ea typeface="Inter"/>
              <a:cs typeface="Inter"/>
              <a:sym typeface="Inter"/>
            </a:endParaRPr>
          </a:p>
        </p:txBody>
      </p:sp>
      <p:cxnSp>
        <p:nvCxnSpPr>
          <p:cNvPr id="239" name="Google Shape;239;p44"/>
          <p:cNvCxnSpPr/>
          <p:nvPr/>
        </p:nvCxnSpPr>
        <p:spPr>
          <a:xfrm>
            <a:off x="5588263" y="4871232"/>
            <a:ext cx="912600" cy="555300"/>
          </a:xfrm>
          <a:prstGeom prst="straightConnector1">
            <a:avLst/>
          </a:prstGeom>
          <a:noFill/>
          <a:ln cap="flat" cmpd="sng" w="28575">
            <a:solidFill>
              <a:schemeClr val="dk1"/>
            </a:solidFill>
            <a:prstDash val="solid"/>
            <a:round/>
            <a:headEnd len="med" w="med" type="none"/>
            <a:tailEnd len="med" w="med" type="triangle"/>
          </a:ln>
        </p:spPr>
      </p:cxnSp>
      <p:sp>
        <p:nvSpPr>
          <p:cNvPr id="240" name="Google Shape;240;p44"/>
          <p:cNvSpPr txBox="1"/>
          <p:nvPr/>
        </p:nvSpPr>
        <p:spPr>
          <a:xfrm>
            <a:off x="6269025" y="5504925"/>
            <a:ext cx="711600" cy="4446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rgbClr val="E95C3D"/>
                </a:solidFill>
                <a:latin typeface="Inter"/>
                <a:ea typeface="Inter"/>
                <a:cs typeface="Inter"/>
                <a:sym typeface="Inter"/>
              </a:rPr>
              <a:t>Triple Alliance</a:t>
            </a:r>
            <a:endParaRPr b="1" sz="1000">
              <a:solidFill>
                <a:srgbClr val="E95C3D"/>
              </a:solidFill>
              <a:latin typeface="Inter"/>
              <a:ea typeface="Inter"/>
              <a:cs typeface="Inter"/>
              <a:sym typeface="Inter"/>
            </a:endParaRPr>
          </a:p>
        </p:txBody>
      </p:sp>
      <p:sp>
        <p:nvSpPr>
          <p:cNvPr id="241" name="Google Shape;241;p44"/>
          <p:cNvSpPr/>
          <p:nvPr/>
        </p:nvSpPr>
        <p:spPr>
          <a:xfrm>
            <a:off x="5217625" y="4679600"/>
            <a:ext cx="56400" cy="75000"/>
          </a:xfrm>
          <a:prstGeom prst="plus">
            <a:avLst>
              <a:gd fmla="val 25000" name="adj"/>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242" name="Google Shape;242;p44"/>
          <p:cNvCxnSpPr/>
          <p:nvPr/>
        </p:nvCxnSpPr>
        <p:spPr>
          <a:xfrm flipH="1" rot="10800000">
            <a:off x="4649838" y="4754607"/>
            <a:ext cx="549000" cy="660000"/>
          </a:xfrm>
          <a:prstGeom prst="straightConnector1">
            <a:avLst/>
          </a:prstGeom>
          <a:noFill/>
          <a:ln cap="flat" cmpd="sng" w="28575">
            <a:solidFill>
              <a:schemeClr val="dk1"/>
            </a:solidFill>
            <a:prstDash val="solid"/>
            <a:round/>
            <a:headEnd len="med" w="med" type="triangle"/>
            <a:tailEnd len="med" w="med" type="none"/>
          </a:ln>
        </p:spPr>
      </p:cxnSp>
      <p:sp>
        <p:nvSpPr>
          <p:cNvPr id="243" name="Google Shape;243;p44"/>
          <p:cNvSpPr txBox="1"/>
          <p:nvPr/>
        </p:nvSpPr>
        <p:spPr>
          <a:xfrm>
            <a:off x="3616050" y="5216350"/>
            <a:ext cx="978600" cy="3414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rgbClr val="E95C3D"/>
                </a:solidFill>
                <a:latin typeface="Inter"/>
                <a:ea typeface="Inter"/>
                <a:cs typeface="Inter"/>
                <a:sym typeface="Inter"/>
              </a:rPr>
              <a:t>Tenochtitlan</a:t>
            </a:r>
            <a:endParaRPr b="1" sz="1000">
              <a:solidFill>
                <a:srgbClr val="E95C3D"/>
              </a:solidFill>
              <a:latin typeface="Inter"/>
              <a:ea typeface="Inter"/>
              <a:cs typeface="Inter"/>
              <a:sym typeface="Inter"/>
            </a:endParaRPr>
          </a:p>
        </p:txBody>
      </p:sp>
      <p:sp>
        <p:nvSpPr>
          <p:cNvPr id="244" name="Google Shape;244;p44"/>
          <p:cNvSpPr/>
          <p:nvPr/>
        </p:nvSpPr>
        <p:spPr>
          <a:xfrm>
            <a:off x="5268850" y="4636692"/>
            <a:ext cx="484475" cy="252550"/>
          </a:xfrm>
          <a:custGeom>
            <a:rect b="b" l="l" r="r" t="t"/>
            <a:pathLst>
              <a:path extrusionOk="0" h="10102" w="19379">
                <a:moveTo>
                  <a:pt x="19379" y="6127"/>
                </a:moveTo>
                <a:cubicBezTo>
                  <a:pt x="19078" y="5114"/>
                  <a:pt x="18147" y="462"/>
                  <a:pt x="17572" y="51"/>
                </a:cubicBezTo>
                <a:cubicBezTo>
                  <a:pt x="16997" y="-360"/>
                  <a:pt x="16943" y="3006"/>
                  <a:pt x="15930" y="3663"/>
                </a:cubicBezTo>
                <a:cubicBezTo>
                  <a:pt x="14917" y="4320"/>
                  <a:pt x="12345" y="2925"/>
                  <a:pt x="11496" y="3992"/>
                </a:cubicBezTo>
                <a:cubicBezTo>
                  <a:pt x="10648" y="5060"/>
                  <a:pt x="11386" y="10205"/>
                  <a:pt x="10839" y="10068"/>
                </a:cubicBezTo>
                <a:cubicBezTo>
                  <a:pt x="10292" y="9931"/>
                  <a:pt x="9115" y="4512"/>
                  <a:pt x="8212" y="3171"/>
                </a:cubicBezTo>
                <a:cubicBezTo>
                  <a:pt x="7309" y="1830"/>
                  <a:pt x="6050" y="1747"/>
                  <a:pt x="5420" y="2021"/>
                </a:cubicBezTo>
                <a:cubicBezTo>
                  <a:pt x="4790" y="2295"/>
                  <a:pt x="4598" y="3691"/>
                  <a:pt x="4434" y="4813"/>
                </a:cubicBezTo>
                <a:cubicBezTo>
                  <a:pt x="4270" y="5935"/>
                  <a:pt x="5009" y="8289"/>
                  <a:pt x="4434" y="8754"/>
                </a:cubicBezTo>
                <a:cubicBezTo>
                  <a:pt x="3859" y="9219"/>
                  <a:pt x="1725" y="8344"/>
                  <a:pt x="986" y="7605"/>
                </a:cubicBezTo>
                <a:cubicBezTo>
                  <a:pt x="247" y="6866"/>
                  <a:pt x="164" y="4868"/>
                  <a:pt x="0" y="4320"/>
                </a:cubicBezTo>
              </a:path>
            </a:pathLst>
          </a:custGeom>
          <a:noFill/>
          <a:ln cap="flat" cmpd="sng" w="9525">
            <a:solidFill>
              <a:srgbClr val="38E0A4"/>
            </a:solidFill>
            <a:prstDash val="solid"/>
            <a:round/>
            <a:headEnd len="med" w="med" type="none"/>
            <a:tailEnd len="med" w="med" type="none"/>
          </a:ln>
        </p:spPr>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8" name="Shape 248"/>
        <p:cNvGrpSpPr/>
        <p:nvPr/>
      </p:nvGrpSpPr>
      <p:grpSpPr>
        <a:xfrm>
          <a:off x="0" y="0"/>
          <a:ext cx="0" cy="0"/>
          <a:chOff x="0" y="0"/>
          <a:chExt cx="0" cy="0"/>
        </a:xfrm>
      </p:grpSpPr>
      <p:pic>
        <p:nvPicPr>
          <p:cNvPr id="249" name="Google Shape;249;p45"/>
          <p:cNvPicPr preferRelativeResize="0"/>
          <p:nvPr/>
        </p:nvPicPr>
        <p:blipFill rotWithShape="1">
          <a:blip r:embed="rId3">
            <a:alphaModFix/>
          </a:blip>
          <a:srcRect b="0" l="40344" r="0" t="0"/>
          <a:stretch/>
        </p:blipFill>
        <p:spPr>
          <a:xfrm rot="5400000">
            <a:off x="3202263" y="2775811"/>
            <a:ext cx="3889373" cy="3667351"/>
          </a:xfrm>
          <a:prstGeom prst="rect">
            <a:avLst/>
          </a:prstGeom>
          <a:noFill/>
          <a:ln>
            <a:noFill/>
          </a:ln>
        </p:spPr>
      </p:pic>
      <p:graphicFrame>
        <p:nvGraphicFramePr>
          <p:cNvPr id="250" name="Google Shape;250;p45"/>
          <p:cNvGraphicFramePr/>
          <p:nvPr/>
        </p:nvGraphicFramePr>
        <p:xfrm>
          <a:off x="441450" y="1118188"/>
          <a:ext cx="3000000" cy="3000000"/>
        </p:xfrm>
        <a:graphic>
          <a:graphicData uri="http://schemas.openxmlformats.org/drawingml/2006/table">
            <a:tbl>
              <a:tblPr>
                <a:noFill/>
                <a:tableStyleId>{78BF58B1-DD89-423F-BD7D-F5D9EE002044}</a:tableStyleId>
              </a:tblPr>
              <a:tblGrid>
                <a:gridCol w="6539175"/>
              </a:tblGrid>
              <a:tr h="286125">
                <a:tc>
                  <a:txBody>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Follow along with the slides to answer the following questions.</a:t>
                      </a:r>
                      <a:endParaRPr sz="1200">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65675">
                <a:tc>
                  <a:txBody>
                    <a:bodyPr/>
                    <a:lstStyle/>
                    <a:p>
                      <a:pPr indent="0" lvl="0" marL="0" rtl="0" algn="ctr">
                        <a:spcBef>
                          <a:spcPts val="0"/>
                        </a:spcBef>
                        <a:spcAft>
                          <a:spcPts val="0"/>
                        </a:spcAft>
                        <a:buNone/>
                      </a:pPr>
                      <a:r>
                        <a:rPr b="1" lang="en" sz="1200" u="sng">
                          <a:solidFill>
                            <a:schemeClr val="dk1"/>
                          </a:solidFill>
                          <a:latin typeface="Inter"/>
                          <a:ea typeface="Inter"/>
                          <a:cs typeface="Inter"/>
                          <a:sym typeface="Inter"/>
                        </a:rPr>
                        <a:t>Pizarro and the Inka</a:t>
                      </a:r>
                      <a:endParaRPr b="1" sz="1200" u="sng">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People and Places to Know:</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Francisco and Pedro Pizarro?</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Spanish conquistador brothers that participated in the conquest of the Inka; Francisco was the leader of the Spanish. Pedro chronicled the events.</a:t>
                      </a:r>
                      <a:endParaRPr sz="1200">
                        <a:solidFill>
                          <a:schemeClr val="dk1"/>
                        </a:solidFill>
                        <a:latin typeface="Inter"/>
                        <a:ea typeface="Inter"/>
                        <a:cs typeface="Inter"/>
                        <a:sym typeface="Inter"/>
                      </a:endParaRPr>
                    </a:p>
                    <a:p>
                      <a:pPr indent="-304800" lvl="0" marL="457200" rtl="0" algn="l">
                        <a:spcBef>
                          <a:spcPts val="100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the Inka?</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Indigenous people of the largest pre-Columbian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empire in the Americas, located in modern-day Peru</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the Tawantinsuyu?</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name for the Inka Empire</a:t>
                      </a:r>
                      <a:endParaRPr sz="1200">
                        <a:solidFill>
                          <a:schemeClr val="dk1"/>
                        </a:solidFill>
                        <a:latin typeface="Inter"/>
                        <a:ea typeface="Inter"/>
                        <a:cs typeface="Inter"/>
                        <a:sym typeface="Inter"/>
                      </a:endParaRPr>
                    </a:p>
                    <a:p>
                      <a:pPr indent="-304800" lvl="0" marL="457200" rtl="0" algn="l">
                        <a:spcBef>
                          <a:spcPts val="100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was Wayna Qhapaq?</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emperor of the Inka from 1493 to 1525</a:t>
                      </a:r>
                      <a:endParaRPr sz="1200">
                        <a:solidFill>
                          <a:schemeClr val="dk1"/>
                        </a:solidFill>
                        <a:latin typeface="Inter"/>
                        <a:ea typeface="Inter"/>
                        <a:cs typeface="Inter"/>
                        <a:sym typeface="Inter"/>
                      </a:endParaRPr>
                    </a:p>
                    <a:p>
                      <a:pPr indent="-304800" lvl="0" marL="457200" rtl="0" algn="l">
                        <a:spcBef>
                          <a:spcPts val="100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was Atawallpa?</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son of Wayna Qhapaq and emperor of the Inka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from 1532 until his death by the Spanish</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Where was Cajamarca?</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site of the capture of Atawallpa In the highlands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of northern Peru</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Basic Background:</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7"/>
                      </a:pPr>
                      <a:r>
                        <a:rPr lang="en" sz="1200">
                          <a:solidFill>
                            <a:schemeClr val="dk1"/>
                          </a:solidFill>
                          <a:latin typeface="Inter"/>
                          <a:ea typeface="Inter"/>
                          <a:cs typeface="Inter"/>
                          <a:sym typeface="Inter"/>
                        </a:rPr>
                        <a:t>In your own words, write a basic summary of </a:t>
                      </a:r>
                      <a:endParaRPr sz="1200">
                        <a:solidFill>
                          <a:schemeClr val="dk1"/>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the conquest of Mexico.</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Pizarro and the Spanish arrived in Peru in a period of internal conflict for the Inka. This allowed them to more easily capture the emperor, Atawallpa, and take over the empire in 1533.</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startAt="7"/>
                      </a:pPr>
                      <a:r>
                        <a:rPr lang="en" sz="1200">
                          <a:solidFill>
                            <a:schemeClr val="dk1"/>
                          </a:solidFill>
                          <a:latin typeface="Inter"/>
                          <a:ea typeface="Inter"/>
                          <a:cs typeface="Inter"/>
                          <a:sym typeface="Inter"/>
                        </a:rPr>
                        <a:t>On the map:</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Color the boundaries of the Inka Empire</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Label Cajamarca</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Label Cuzco</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Draw the route of Pizarro and the conquistadors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109725" marB="109725" marR="109725" marL="109725">
                    <a:lnL cap="flat" cmpd="sng" w="12700">
                      <a:solidFill>
                        <a:schemeClr val="dk1">
                          <a:alpha val="0"/>
                        </a:schemeClr>
                      </a:solidFill>
                      <a:prstDash val="solid"/>
                      <a:round/>
                      <a:headEnd len="sm" w="sm" type="none"/>
                      <a:tailEnd len="sm" w="sm" type="none"/>
                    </a:lnL>
                    <a:lnR cap="flat" cmpd="sng" w="12700">
                      <a:solidFill>
                        <a:schemeClr val="dk1">
                          <a:alpha val="0"/>
                        </a:scheme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chemeClr val="dk1">
                          <a:alpha val="0"/>
                        </a:schemeClr>
                      </a:solidFill>
                      <a:prstDash val="solid"/>
                      <a:round/>
                      <a:headEnd len="sm" w="sm" type="none"/>
                      <a:tailEnd len="sm" w="sm" type="none"/>
                    </a:lnB>
                  </a:tcPr>
                </a:tc>
              </a:tr>
            </a:tbl>
          </a:graphicData>
        </a:graphic>
      </p:graphicFrame>
      <p:sp>
        <p:nvSpPr>
          <p:cNvPr id="251" name="Google Shape;251;p45"/>
          <p:cNvSpPr txBox="1"/>
          <p:nvPr/>
        </p:nvSpPr>
        <p:spPr>
          <a:xfrm>
            <a:off x="441450" y="90349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Causation</a:t>
            </a:r>
            <a:endParaRPr sz="1200">
              <a:latin typeface="Inter"/>
              <a:ea typeface="Inter"/>
              <a:cs typeface="Inter"/>
              <a:sym typeface="Inter"/>
            </a:endParaRPr>
          </a:p>
        </p:txBody>
      </p:sp>
      <p:sp>
        <p:nvSpPr>
          <p:cNvPr id="252" name="Google Shape;252;p45"/>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Pre-Reading Notes Guide</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Causes of Spanish Conquest (Exemplar)</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253" name="Google Shape;253;p45"/>
          <p:cNvPicPr preferRelativeResize="0"/>
          <p:nvPr/>
        </p:nvPicPr>
        <p:blipFill>
          <a:blip r:embed="rId4">
            <a:alphaModFix/>
          </a:blip>
          <a:stretch>
            <a:fillRect/>
          </a:stretch>
        </p:blipFill>
        <p:spPr>
          <a:xfrm>
            <a:off x="203550" y="220497"/>
            <a:ext cx="1008511" cy="418200"/>
          </a:xfrm>
          <a:prstGeom prst="rect">
            <a:avLst/>
          </a:prstGeom>
          <a:noFill/>
          <a:ln>
            <a:noFill/>
          </a:ln>
        </p:spPr>
      </p:pic>
      <p:sp>
        <p:nvSpPr>
          <p:cNvPr id="254" name="Google Shape;254;p45"/>
          <p:cNvSpPr/>
          <p:nvPr/>
        </p:nvSpPr>
        <p:spPr>
          <a:xfrm rot="-661628">
            <a:off x="4646073" y="3124750"/>
            <a:ext cx="417203" cy="2178148"/>
          </a:xfrm>
          <a:prstGeom prst="ellipse">
            <a:avLst/>
          </a:prstGeom>
          <a:solidFill>
            <a:srgbClr val="E95C3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255" name="Google Shape;255;p45"/>
          <p:cNvCxnSpPr/>
          <p:nvPr/>
        </p:nvCxnSpPr>
        <p:spPr>
          <a:xfrm rot="10800000">
            <a:off x="5001625" y="4755475"/>
            <a:ext cx="1038000" cy="513600"/>
          </a:xfrm>
          <a:prstGeom prst="straightConnector1">
            <a:avLst/>
          </a:prstGeom>
          <a:noFill/>
          <a:ln cap="flat" cmpd="sng" w="28575">
            <a:solidFill>
              <a:schemeClr val="dk1"/>
            </a:solidFill>
            <a:prstDash val="solid"/>
            <a:round/>
            <a:headEnd len="med" w="med" type="triangle"/>
            <a:tailEnd len="med" w="med" type="none"/>
          </a:ln>
        </p:spPr>
      </p:cxnSp>
      <p:sp>
        <p:nvSpPr>
          <p:cNvPr id="256" name="Google Shape;256;p45"/>
          <p:cNvSpPr txBox="1"/>
          <p:nvPr/>
        </p:nvSpPr>
        <p:spPr>
          <a:xfrm>
            <a:off x="5510350" y="5441075"/>
            <a:ext cx="978600" cy="3414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rgbClr val="E95C3D"/>
                </a:solidFill>
                <a:latin typeface="Inter"/>
                <a:ea typeface="Inter"/>
                <a:cs typeface="Inter"/>
                <a:sym typeface="Inter"/>
              </a:rPr>
              <a:t>Inka Empire</a:t>
            </a:r>
            <a:endParaRPr b="1" sz="1000">
              <a:solidFill>
                <a:srgbClr val="E95C3D"/>
              </a:solidFill>
              <a:latin typeface="Inter"/>
              <a:ea typeface="Inter"/>
              <a:cs typeface="Inter"/>
              <a:sym typeface="Inter"/>
            </a:endParaRPr>
          </a:p>
        </p:txBody>
      </p:sp>
      <p:sp>
        <p:nvSpPr>
          <p:cNvPr id="257" name="Google Shape;257;p45"/>
          <p:cNvSpPr/>
          <p:nvPr/>
        </p:nvSpPr>
        <p:spPr>
          <a:xfrm>
            <a:off x="4633400" y="3771625"/>
            <a:ext cx="52500" cy="73200"/>
          </a:xfrm>
          <a:prstGeom prst="plus">
            <a:avLst>
              <a:gd fmla="val 25000" name="adj"/>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258" name="Google Shape;258;p45"/>
          <p:cNvCxnSpPr/>
          <p:nvPr/>
        </p:nvCxnSpPr>
        <p:spPr>
          <a:xfrm rot="10800000">
            <a:off x="4724950" y="3808850"/>
            <a:ext cx="576600" cy="46500"/>
          </a:xfrm>
          <a:prstGeom prst="straightConnector1">
            <a:avLst/>
          </a:prstGeom>
          <a:noFill/>
          <a:ln cap="flat" cmpd="sng" w="28575">
            <a:solidFill>
              <a:schemeClr val="dk1"/>
            </a:solidFill>
            <a:prstDash val="solid"/>
            <a:round/>
            <a:headEnd len="med" w="med" type="triangle"/>
            <a:tailEnd len="med" w="med" type="none"/>
          </a:ln>
        </p:spPr>
      </p:cxnSp>
      <p:sp>
        <p:nvSpPr>
          <p:cNvPr id="259" name="Google Shape;259;p45"/>
          <p:cNvSpPr txBox="1"/>
          <p:nvPr/>
        </p:nvSpPr>
        <p:spPr>
          <a:xfrm>
            <a:off x="5340600" y="3771625"/>
            <a:ext cx="978600" cy="3414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rgbClr val="E95C3D"/>
                </a:solidFill>
                <a:latin typeface="Inter"/>
                <a:ea typeface="Inter"/>
                <a:cs typeface="Inter"/>
                <a:sym typeface="Inter"/>
              </a:rPr>
              <a:t>Cajamarca</a:t>
            </a:r>
            <a:endParaRPr b="1" sz="1000">
              <a:solidFill>
                <a:srgbClr val="E95C3D"/>
              </a:solidFill>
              <a:latin typeface="Inter"/>
              <a:ea typeface="Inter"/>
              <a:cs typeface="Inter"/>
              <a:sym typeface="Inter"/>
            </a:endParaRPr>
          </a:p>
        </p:txBody>
      </p:sp>
      <p:sp>
        <p:nvSpPr>
          <p:cNvPr id="260" name="Google Shape;260;p45"/>
          <p:cNvSpPr/>
          <p:nvPr/>
        </p:nvSpPr>
        <p:spPr>
          <a:xfrm>
            <a:off x="4804950" y="4177225"/>
            <a:ext cx="52500" cy="73200"/>
          </a:xfrm>
          <a:prstGeom prst="plus">
            <a:avLst>
              <a:gd fmla="val 25000" name="adj"/>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261" name="Google Shape;261;p45"/>
          <p:cNvCxnSpPr/>
          <p:nvPr/>
        </p:nvCxnSpPr>
        <p:spPr>
          <a:xfrm rot="10800000">
            <a:off x="4939200" y="4214450"/>
            <a:ext cx="576600" cy="46500"/>
          </a:xfrm>
          <a:prstGeom prst="straightConnector1">
            <a:avLst/>
          </a:prstGeom>
          <a:noFill/>
          <a:ln cap="flat" cmpd="sng" w="28575">
            <a:solidFill>
              <a:schemeClr val="dk1"/>
            </a:solidFill>
            <a:prstDash val="solid"/>
            <a:round/>
            <a:headEnd len="med" w="med" type="triangle"/>
            <a:tailEnd len="med" w="med" type="none"/>
          </a:ln>
        </p:spPr>
      </p:cxnSp>
      <p:sp>
        <p:nvSpPr>
          <p:cNvPr id="262" name="Google Shape;262;p45"/>
          <p:cNvSpPr txBox="1"/>
          <p:nvPr/>
        </p:nvSpPr>
        <p:spPr>
          <a:xfrm>
            <a:off x="5554850" y="4177225"/>
            <a:ext cx="635700" cy="3414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rgbClr val="E95C3D"/>
                </a:solidFill>
                <a:latin typeface="Inter"/>
                <a:ea typeface="Inter"/>
                <a:cs typeface="Inter"/>
                <a:sym typeface="Inter"/>
              </a:rPr>
              <a:t>Cuzco</a:t>
            </a:r>
            <a:endParaRPr b="1" sz="1000">
              <a:solidFill>
                <a:srgbClr val="E95C3D"/>
              </a:solidFill>
              <a:latin typeface="Inter"/>
              <a:ea typeface="Inter"/>
              <a:cs typeface="Inter"/>
              <a:sym typeface="Inter"/>
            </a:endParaRPr>
          </a:p>
        </p:txBody>
      </p:sp>
      <p:sp>
        <p:nvSpPr>
          <p:cNvPr id="263" name="Google Shape;263;p45"/>
          <p:cNvSpPr/>
          <p:nvPr/>
        </p:nvSpPr>
        <p:spPr>
          <a:xfrm>
            <a:off x="4531358" y="2571900"/>
            <a:ext cx="299725" cy="1656100"/>
          </a:xfrm>
          <a:custGeom>
            <a:rect b="b" l="l" r="r" t="t"/>
            <a:pathLst>
              <a:path extrusionOk="0" h="66244" w="11989">
                <a:moveTo>
                  <a:pt x="3566" y="0"/>
                </a:moveTo>
                <a:cubicBezTo>
                  <a:pt x="3375" y="4787"/>
                  <a:pt x="2991" y="22656"/>
                  <a:pt x="2417" y="28719"/>
                </a:cubicBezTo>
                <a:cubicBezTo>
                  <a:pt x="1843" y="34782"/>
                  <a:pt x="184" y="34654"/>
                  <a:pt x="120" y="36377"/>
                </a:cubicBezTo>
                <a:cubicBezTo>
                  <a:pt x="56" y="38100"/>
                  <a:pt x="2034" y="37782"/>
                  <a:pt x="2034" y="39058"/>
                </a:cubicBezTo>
                <a:cubicBezTo>
                  <a:pt x="2034" y="40335"/>
                  <a:pt x="-359" y="43206"/>
                  <a:pt x="120" y="44036"/>
                </a:cubicBezTo>
                <a:cubicBezTo>
                  <a:pt x="599" y="44866"/>
                  <a:pt x="4587" y="43270"/>
                  <a:pt x="4906" y="44036"/>
                </a:cubicBezTo>
                <a:cubicBezTo>
                  <a:pt x="5225" y="44802"/>
                  <a:pt x="2194" y="47738"/>
                  <a:pt x="2034" y="48631"/>
                </a:cubicBezTo>
                <a:cubicBezTo>
                  <a:pt x="1875" y="49524"/>
                  <a:pt x="2960" y="48598"/>
                  <a:pt x="3949" y="49396"/>
                </a:cubicBezTo>
                <a:cubicBezTo>
                  <a:pt x="4938" y="50194"/>
                  <a:pt x="7140" y="51885"/>
                  <a:pt x="7970" y="53417"/>
                </a:cubicBezTo>
                <a:cubicBezTo>
                  <a:pt x="8800" y="54949"/>
                  <a:pt x="9087" y="56863"/>
                  <a:pt x="8927" y="58586"/>
                </a:cubicBezTo>
                <a:cubicBezTo>
                  <a:pt x="8767" y="60309"/>
                  <a:pt x="6853" y="62512"/>
                  <a:pt x="7012" y="63756"/>
                </a:cubicBezTo>
                <a:cubicBezTo>
                  <a:pt x="7172" y="65001"/>
                  <a:pt x="9054" y="65670"/>
                  <a:pt x="9884" y="66053"/>
                </a:cubicBezTo>
                <a:cubicBezTo>
                  <a:pt x="10714" y="66436"/>
                  <a:pt x="11639" y="66053"/>
                  <a:pt x="11990" y="66053"/>
                </a:cubicBezTo>
              </a:path>
            </a:pathLst>
          </a:custGeom>
          <a:noFill/>
          <a:ln cap="flat" cmpd="sng" w="9525">
            <a:solidFill>
              <a:srgbClr val="38E0A4"/>
            </a:solidFill>
            <a:prstDash val="solid"/>
            <a:round/>
            <a:headEnd len="med" w="med" type="none"/>
            <a:tailEnd len="med" w="med" type="none"/>
          </a:ln>
        </p:spPr>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